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5" r:id="rId2"/>
    <p:sldId id="258" r:id="rId3"/>
    <p:sldId id="259" r:id="rId4"/>
    <p:sldId id="302" r:id="rId5"/>
    <p:sldId id="303" r:id="rId6"/>
    <p:sldId id="304" r:id="rId7"/>
    <p:sldId id="297" r:id="rId8"/>
    <p:sldId id="263" r:id="rId9"/>
    <p:sldId id="265" r:id="rId10"/>
    <p:sldId id="281" r:id="rId11"/>
    <p:sldId id="288" r:id="rId12"/>
    <p:sldId id="269" r:id="rId13"/>
    <p:sldId id="270" r:id="rId14"/>
    <p:sldId id="287" r:id="rId15"/>
    <p:sldId id="271" r:id="rId16"/>
    <p:sldId id="272" r:id="rId17"/>
    <p:sldId id="273" r:id="rId18"/>
    <p:sldId id="274" r:id="rId19"/>
    <p:sldId id="275" r:id="rId20"/>
    <p:sldId id="276" r:id="rId21"/>
    <p:sldId id="277" r:id="rId22"/>
    <p:sldId id="278" r:id="rId23"/>
    <p:sldId id="279" r:id="rId24"/>
    <p:sldId id="280" r:id="rId25"/>
    <p:sldId id="305" r:id="rId26"/>
    <p:sldId id="282" r:id="rId27"/>
    <p:sldId id="283" r:id="rId28"/>
    <p:sldId id="284" r:id="rId29"/>
    <p:sldId id="285" r:id="rId30"/>
    <p:sldId id="296" r:id="rId31"/>
    <p:sldId id="286" r:id="rId32"/>
    <p:sldId id="289" r:id="rId33"/>
    <p:sldId id="292" r:id="rId34"/>
    <p:sldId id="290" r:id="rId35"/>
    <p:sldId id="291" r:id="rId36"/>
    <p:sldId id="262" r:id="rId37"/>
    <p:sldId id="300" r:id="rId38"/>
    <p:sldId id="299" r:id="rId39"/>
    <p:sldId id="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62FE8D-E87A-5F52-B089-46D3DD9EBB81}" name="Soni, Riddhi Hasmukhbhai" initials="RS" userId="S::rs80082n@pace.edu::eee1a980-85bb-46be-a393-de1a16822e3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1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94660"/>
  </p:normalViewPr>
  <p:slideViewPr>
    <p:cSldViewPr snapToGrid="0">
      <p:cViewPr varScale="1">
        <p:scale>
          <a:sx n="82" d="100"/>
          <a:sy n="82" d="100"/>
        </p:scale>
        <p:origin x="514" y="58"/>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07A5-88C3-92D9-2791-5F255D2A64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1778D4-302F-F9A4-2E04-46F7EA509E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AA3333-4A0B-9664-BE9E-86068E36A2B8}"/>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8684227F-6391-4D7A-4495-48B1151E5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AA1AF-F74F-3F69-6C1A-75A142337F92}"/>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1722846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A160-DBD1-95EF-BF6C-F40E0F8096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8EE6AE-DB44-CD25-8C2B-4F0587FE9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CB87D-9224-4AEC-8641-3490D1EE8E4B}"/>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721042A7-EF4C-4370-4A23-8E5CCEABF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8822E0-82C6-32A2-EF91-ECD0E575635E}"/>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158072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07642-AAF9-0F06-2928-D8EF18F960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128C0A-4DB3-DA4A-05C6-8E10150C1E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5AD8BC-E0B2-78EB-5755-3D9EAF87E71A}"/>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BBCB580A-CC06-DB53-7DAA-A477AAF4F2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9F019-94D5-9FD8-9488-D5E895F432F4}"/>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2905712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46B11-D64F-A71E-5DA0-75C1B463C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ADEB54-BA1B-56AC-CBBA-AC5A53274B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E6FC9E-6302-C3AB-7E27-8AB3A7F1BA61}"/>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50A35A85-5B88-B9E5-BB06-AA5C373E7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8B2C8-E63E-FF87-83DA-4A8C79B5EEB1}"/>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203015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A280-41E5-80D0-FD03-58E14091CA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FF1852-D2AC-7400-EB32-2C679A3DBF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F33853-40E2-AF29-06CA-DAB070FF41F9}"/>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B6E59FFD-3149-D466-4109-C77BDF8D4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DC89A-674C-CF66-A125-CAFE12DED6DE}"/>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3901001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308A-DE36-2C33-E429-56DD067B7B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3B2ACB-1373-0D65-5746-8F7FBCF578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0E53D4-B56F-1ACF-0B0B-972B4B1D1B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250852-9141-6A39-B03F-6045FCD66F5F}"/>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6" name="Footer Placeholder 5">
            <a:extLst>
              <a:ext uri="{FF2B5EF4-FFF2-40B4-BE49-F238E27FC236}">
                <a16:creationId xmlns:a16="http://schemas.microsoft.com/office/drawing/2014/main" id="{94EA3F84-C485-121A-E6CA-34CA2916F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98EDA5-12A0-762D-2A94-D935F2E6319B}"/>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2189064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7A310-470F-8421-5EF1-20F355EA9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24D43D-4BD5-F061-3B85-2EE3797F72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33111D-7A99-FCA6-D5F5-4D7E61B767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B8CE5D-3CF4-01BF-FA38-C3F2E5071E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56BBD6-EEC5-AE70-F21D-B11770402B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324F67-5EBF-7DF0-C898-3CC5FD7E1198}"/>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8" name="Footer Placeholder 7">
            <a:extLst>
              <a:ext uri="{FF2B5EF4-FFF2-40B4-BE49-F238E27FC236}">
                <a16:creationId xmlns:a16="http://schemas.microsoft.com/office/drawing/2014/main" id="{FCFCF305-2A0E-B937-FF32-A75DA6F633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ED27EC-B405-4BFF-56DC-70EE59FA5859}"/>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1847797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7BE7-BD99-244E-570C-9F98F34EDD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135788-C815-EE0A-BEFE-B5FA23AB283A}"/>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4" name="Footer Placeholder 3">
            <a:extLst>
              <a:ext uri="{FF2B5EF4-FFF2-40B4-BE49-F238E27FC236}">
                <a16:creationId xmlns:a16="http://schemas.microsoft.com/office/drawing/2014/main" id="{A305338E-2C3C-4305-BD5E-0889D20C21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59E725-0F5D-FA66-E842-D880C8C08CEB}"/>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2151684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5C375F-4FF0-9E19-C66C-204E5F13A97D}"/>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3" name="Footer Placeholder 2">
            <a:extLst>
              <a:ext uri="{FF2B5EF4-FFF2-40B4-BE49-F238E27FC236}">
                <a16:creationId xmlns:a16="http://schemas.microsoft.com/office/drawing/2014/main" id="{77FD2E8A-45A2-EC08-BA7A-2FBF445C12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FEB3D5-6758-3806-DF58-9BBAEA070A31}"/>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746901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CDA7-323F-3C9A-A322-729BB5CF8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29D8C6-CA7B-198B-A849-2161A530B6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D61C12-9D6B-0A8A-78D3-79228CDEB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696B4-A382-B8B3-9B67-FD0B24FDE22B}"/>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6" name="Footer Placeholder 5">
            <a:extLst>
              <a:ext uri="{FF2B5EF4-FFF2-40B4-BE49-F238E27FC236}">
                <a16:creationId xmlns:a16="http://schemas.microsoft.com/office/drawing/2014/main" id="{D86E6446-6A1F-1948-C3FE-3CE5CEA06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3FBBF-C8C5-04F5-5251-A805D704DB59}"/>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2479678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2321-AFBC-984F-9744-56337DE4F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7825FB-DB03-4149-8F64-460EF25E47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0D3DCF-FBE6-9C0D-FD71-C2C8AEE44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60C1CC-9E1F-F721-5651-B3BCD928F5E5}"/>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6" name="Footer Placeholder 5">
            <a:extLst>
              <a:ext uri="{FF2B5EF4-FFF2-40B4-BE49-F238E27FC236}">
                <a16:creationId xmlns:a16="http://schemas.microsoft.com/office/drawing/2014/main" id="{9262807C-A22C-0EFE-B833-63FAD9E5D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7CE8FA-ACBB-8857-9F3B-2EE08CC06768}"/>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1804445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27753A-302A-0B9A-201A-5F57CF77C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1DD4C2-0BF4-A4E8-1DE6-B31168C499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EC29F-9B68-16AC-EE17-402EB7E537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82A834E1-D244-50D6-CB9D-10C780D172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64F4B1D-E650-E590-2F6D-8CC9B0E14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EB2032-8074-417C-88A2-CD94DAB55160}" type="slidenum">
              <a:rPr lang="en-US" smtClean="0"/>
              <a:t>‹#›</a:t>
            </a:fld>
            <a:endParaRPr lang="en-US"/>
          </a:p>
        </p:txBody>
      </p:sp>
    </p:spTree>
    <p:extLst>
      <p:ext uri="{BB962C8B-B14F-4D97-AF65-F5344CB8AC3E}">
        <p14:creationId xmlns:p14="http://schemas.microsoft.com/office/powerpoint/2010/main" val="2463224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www.who.int/mental_health/suicide-prevention/en/" TargetMode="External"/><Relationship Id="rId2" Type="http://schemas.openxmlformats.org/officeDocument/2006/relationships/image" Target="../media/image61.png"/><Relationship Id="rId1" Type="http://schemas.openxmlformats.org/officeDocument/2006/relationships/slideLayout" Target="../slideLayouts/slideLayout8.xml"/><Relationship Id="rId4" Type="http://schemas.openxmlformats.org/officeDocument/2006/relationships/hyperlink" Target="https://www.nimh.nih.gov/health/topics/suicide-prevention"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nimh.nih.gov/health/topics/suicide-prevention" TargetMode="External"/><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ussellyates88/suicide-rates-overview-1985-to-2016" TargetMode="Externa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9" name="Picture 18" descr="A blue and black logo&#10;&#10;Description automatically generated">
            <a:extLst>
              <a:ext uri="{FF2B5EF4-FFF2-40B4-BE49-F238E27FC236}">
                <a16:creationId xmlns:a16="http://schemas.microsoft.com/office/drawing/2014/main" id="{0D7C9780-7A50-A4B9-0F78-55CFA261FA3E}"/>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rot="5400000">
            <a:off x="9170777" y="2789026"/>
            <a:ext cx="4242448" cy="1834268"/>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0D8A4B88-DED0-0DB4-C914-E30B1799FFDA}"/>
              </a:ext>
            </a:extLst>
          </p:cNvPr>
          <p:cNvSpPr txBox="1"/>
          <p:nvPr/>
        </p:nvSpPr>
        <p:spPr>
          <a:xfrm>
            <a:off x="372389" y="109216"/>
            <a:ext cx="11246230" cy="1323439"/>
          </a:xfrm>
          <a:prstGeom prst="rect">
            <a:avLst/>
          </a:prstGeom>
          <a:solidFill>
            <a:schemeClr val="tx2">
              <a:lumMod val="90000"/>
              <a:lumOff val="10000"/>
            </a:schemeClr>
          </a:solidFill>
        </p:spPr>
        <p:txBody>
          <a:bodyPr wrap="square" rtlCol="0">
            <a:spAutoFit/>
          </a:bodyPr>
          <a:lstStyle/>
          <a:p>
            <a:pPr algn="ctr"/>
            <a:r>
              <a:rPr lang="en-US" sz="4000" b="1" dirty="0">
                <a:solidFill>
                  <a:schemeClr val="tx2">
                    <a:lumMod val="10000"/>
                    <a:lumOff val="90000"/>
                  </a:schemeClr>
                </a:solidFill>
                <a:latin typeface="Calibri" panose="020F0502020204030204" pitchFamily="34" charset="0"/>
                <a:ea typeface="Calibri" panose="020F0502020204030204" pitchFamily="34" charset="0"/>
                <a:cs typeface="Calibri" panose="020F0502020204030204" pitchFamily="34" charset="0"/>
              </a:rPr>
              <a:t>Analyzing Global Suicide Trends Using Machine Learning Algorithms</a:t>
            </a:r>
          </a:p>
        </p:txBody>
      </p:sp>
      <p:sp>
        <p:nvSpPr>
          <p:cNvPr id="4" name="TextBox 3">
            <a:extLst>
              <a:ext uri="{FF2B5EF4-FFF2-40B4-BE49-F238E27FC236}">
                <a16:creationId xmlns:a16="http://schemas.microsoft.com/office/drawing/2014/main" id="{81DC8CF6-4C88-90AE-784B-2D6426D83884}"/>
              </a:ext>
            </a:extLst>
          </p:cNvPr>
          <p:cNvSpPr txBox="1"/>
          <p:nvPr/>
        </p:nvSpPr>
        <p:spPr>
          <a:xfrm>
            <a:off x="5032584" y="2611086"/>
            <a:ext cx="1316477" cy="369332"/>
          </a:xfrm>
          <a:prstGeom prst="rect">
            <a:avLst/>
          </a:prstGeom>
          <a:solidFill>
            <a:schemeClr val="accent1">
              <a:lumMod val="75000"/>
            </a:schemeClr>
          </a:solidFill>
        </p:spPr>
        <p:txBody>
          <a:bodyPr wrap="square" rtlCol="0">
            <a:spAutoFit/>
          </a:bodyPr>
          <a:lstStyle/>
          <a:p>
            <a:r>
              <a:rPr lang="en-US" b="1" dirty="0">
                <a:solidFill>
                  <a:schemeClr val="tx2">
                    <a:lumMod val="10000"/>
                    <a:lumOff val="90000"/>
                  </a:schemeClr>
                </a:solidFill>
              </a:rPr>
              <a:t>JAY PATEL</a:t>
            </a:r>
          </a:p>
        </p:txBody>
      </p:sp>
      <p:sp>
        <p:nvSpPr>
          <p:cNvPr id="5" name="Arrow: Right 4">
            <a:extLst>
              <a:ext uri="{FF2B5EF4-FFF2-40B4-BE49-F238E27FC236}">
                <a16:creationId xmlns:a16="http://schemas.microsoft.com/office/drawing/2014/main" id="{DC2ED28A-33B2-B4C7-DF1E-B5C35D955A6C}"/>
              </a:ext>
            </a:extLst>
          </p:cNvPr>
          <p:cNvSpPr/>
          <p:nvPr/>
        </p:nvSpPr>
        <p:spPr>
          <a:xfrm>
            <a:off x="4296525" y="2698954"/>
            <a:ext cx="428017" cy="243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645669E4-6763-A7D4-3CD0-B59EBBBFA664}"/>
              </a:ext>
            </a:extLst>
          </p:cNvPr>
          <p:cNvSpPr/>
          <p:nvPr/>
        </p:nvSpPr>
        <p:spPr>
          <a:xfrm>
            <a:off x="4510533" y="3250188"/>
            <a:ext cx="428017" cy="243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34AF2C4-B7B2-98A5-7CCB-37CF9B613D1E}"/>
              </a:ext>
            </a:extLst>
          </p:cNvPr>
          <p:cNvSpPr txBox="1"/>
          <p:nvPr/>
        </p:nvSpPr>
        <p:spPr>
          <a:xfrm>
            <a:off x="5288746" y="3162798"/>
            <a:ext cx="1429966" cy="369332"/>
          </a:xfrm>
          <a:prstGeom prst="rect">
            <a:avLst/>
          </a:prstGeom>
          <a:solidFill>
            <a:schemeClr val="accent1">
              <a:lumMod val="75000"/>
            </a:schemeClr>
          </a:solidFill>
        </p:spPr>
        <p:txBody>
          <a:bodyPr wrap="square" rtlCol="0">
            <a:spAutoFit/>
          </a:bodyPr>
          <a:lstStyle/>
          <a:p>
            <a:r>
              <a:rPr lang="en-US" b="1" dirty="0">
                <a:solidFill>
                  <a:schemeClr val="tx2">
                    <a:lumMod val="10000"/>
                    <a:lumOff val="90000"/>
                  </a:schemeClr>
                </a:solidFill>
              </a:rPr>
              <a:t>DIVY PATEL</a:t>
            </a:r>
          </a:p>
        </p:txBody>
      </p:sp>
      <p:sp>
        <p:nvSpPr>
          <p:cNvPr id="9" name="Arrow: Right 8">
            <a:extLst>
              <a:ext uri="{FF2B5EF4-FFF2-40B4-BE49-F238E27FC236}">
                <a16:creationId xmlns:a16="http://schemas.microsoft.com/office/drawing/2014/main" id="{0C45C698-9AA9-BAC5-2C97-5A1D54C35893}"/>
              </a:ext>
            </a:extLst>
          </p:cNvPr>
          <p:cNvSpPr/>
          <p:nvPr/>
        </p:nvSpPr>
        <p:spPr>
          <a:xfrm>
            <a:off x="4705086" y="3798498"/>
            <a:ext cx="428017" cy="243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3459512-9C36-AB35-E154-345BE284F7CE}"/>
              </a:ext>
            </a:extLst>
          </p:cNvPr>
          <p:cNvSpPr txBox="1"/>
          <p:nvPr/>
        </p:nvSpPr>
        <p:spPr>
          <a:xfrm>
            <a:off x="5441146" y="3714510"/>
            <a:ext cx="2454612" cy="369332"/>
          </a:xfrm>
          <a:prstGeom prst="rect">
            <a:avLst/>
          </a:prstGeom>
          <a:solidFill>
            <a:schemeClr val="accent1">
              <a:lumMod val="75000"/>
            </a:schemeClr>
          </a:solidFill>
        </p:spPr>
        <p:txBody>
          <a:bodyPr wrap="square" rtlCol="0">
            <a:spAutoFit/>
          </a:bodyPr>
          <a:lstStyle/>
          <a:p>
            <a:r>
              <a:rPr lang="en-US" b="1" dirty="0">
                <a:solidFill>
                  <a:schemeClr val="tx2">
                    <a:lumMod val="10000"/>
                    <a:lumOff val="90000"/>
                  </a:schemeClr>
                </a:solidFill>
              </a:rPr>
              <a:t>GRISHMA PANDIYATH</a:t>
            </a:r>
          </a:p>
        </p:txBody>
      </p:sp>
      <p:sp>
        <p:nvSpPr>
          <p:cNvPr id="11" name="Arrow: Right 10">
            <a:extLst>
              <a:ext uri="{FF2B5EF4-FFF2-40B4-BE49-F238E27FC236}">
                <a16:creationId xmlns:a16="http://schemas.microsoft.com/office/drawing/2014/main" id="{C589F0DC-F840-4778-597B-D3F397C9DD89}"/>
              </a:ext>
            </a:extLst>
          </p:cNvPr>
          <p:cNvSpPr/>
          <p:nvPr/>
        </p:nvSpPr>
        <p:spPr>
          <a:xfrm>
            <a:off x="4938550" y="4346808"/>
            <a:ext cx="428017" cy="243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EF47E34-E916-6214-4534-57E76531D3E0}"/>
              </a:ext>
            </a:extLst>
          </p:cNvPr>
          <p:cNvSpPr txBox="1"/>
          <p:nvPr/>
        </p:nvSpPr>
        <p:spPr>
          <a:xfrm>
            <a:off x="5690822" y="4266222"/>
            <a:ext cx="1621277" cy="369332"/>
          </a:xfrm>
          <a:prstGeom prst="rect">
            <a:avLst/>
          </a:prstGeom>
          <a:solidFill>
            <a:schemeClr val="accent1">
              <a:lumMod val="75000"/>
            </a:schemeClr>
          </a:solidFill>
        </p:spPr>
        <p:txBody>
          <a:bodyPr wrap="square" rtlCol="0">
            <a:spAutoFit/>
          </a:bodyPr>
          <a:lstStyle/>
          <a:p>
            <a:r>
              <a:rPr lang="en-US" b="1" dirty="0">
                <a:solidFill>
                  <a:schemeClr val="tx2">
                    <a:lumMod val="10000"/>
                    <a:lumOff val="90000"/>
                  </a:schemeClr>
                </a:solidFill>
              </a:rPr>
              <a:t>RIDDHI SONI</a:t>
            </a:r>
          </a:p>
        </p:txBody>
      </p:sp>
      <p:sp>
        <p:nvSpPr>
          <p:cNvPr id="13" name="TextBox 12">
            <a:extLst>
              <a:ext uri="{FF2B5EF4-FFF2-40B4-BE49-F238E27FC236}">
                <a16:creationId xmlns:a16="http://schemas.microsoft.com/office/drawing/2014/main" id="{1DFEAD5A-33FE-1BEC-9269-85466CD7E02B}"/>
              </a:ext>
            </a:extLst>
          </p:cNvPr>
          <p:cNvSpPr txBox="1"/>
          <p:nvPr/>
        </p:nvSpPr>
        <p:spPr>
          <a:xfrm>
            <a:off x="3309230" y="5273582"/>
            <a:ext cx="3578155" cy="1261884"/>
          </a:xfrm>
          <a:prstGeom prst="rect">
            <a:avLst/>
          </a:prstGeom>
          <a:solidFill>
            <a:schemeClr val="accent1">
              <a:lumMod val="75000"/>
            </a:schemeClr>
          </a:solidFill>
        </p:spPr>
        <p:txBody>
          <a:bodyPr wrap="square" rtlCol="0">
            <a:spAutoFit/>
          </a:bodyPr>
          <a:lstStyle/>
          <a:p>
            <a:pPr algn="r"/>
            <a:r>
              <a:rPr lang="en-US" sz="3800" dirty="0">
                <a:solidFill>
                  <a:schemeClr val="tx2">
                    <a:lumMod val="10000"/>
                    <a:lumOff val="90000"/>
                  </a:schemeClr>
                </a:solidFill>
              </a:rPr>
              <a:t>Professor </a:t>
            </a:r>
          </a:p>
          <a:p>
            <a:pPr algn="r"/>
            <a:r>
              <a:rPr lang="en-US" sz="3800" dirty="0" err="1">
                <a:solidFill>
                  <a:schemeClr val="tx2">
                    <a:lumMod val="10000"/>
                    <a:lumOff val="90000"/>
                  </a:schemeClr>
                </a:solidFill>
              </a:rPr>
              <a:t>Kshitij</a:t>
            </a:r>
            <a:r>
              <a:rPr lang="en-US" sz="3800" dirty="0">
                <a:solidFill>
                  <a:schemeClr val="tx2">
                    <a:lumMod val="10000"/>
                    <a:lumOff val="90000"/>
                  </a:schemeClr>
                </a:solidFill>
              </a:rPr>
              <a:t> Sharma</a:t>
            </a:r>
          </a:p>
        </p:txBody>
      </p:sp>
      <p:cxnSp>
        <p:nvCxnSpPr>
          <p:cNvPr id="15" name="Straight Connector 14">
            <a:extLst>
              <a:ext uri="{FF2B5EF4-FFF2-40B4-BE49-F238E27FC236}">
                <a16:creationId xmlns:a16="http://schemas.microsoft.com/office/drawing/2014/main" id="{881F0446-9323-DC55-1623-D23E5FD7598F}"/>
              </a:ext>
            </a:extLst>
          </p:cNvPr>
          <p:cNvCxnSpPr>
            <a:cxnSpLocks/>
          </p:cNvCxnSpPr>
          <p:nvPr/>
        </p:nvCxnSpPr>
        <p:spPr>
          <a:xfrm>
            <a:off x="7189844" y="5019694"/>
            <a:ext cx="0" cy="1615379"/>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2DD2F998-E713-8F5A-E087-BE620DBC4E49}"/>
              </a:ext>
            </a:extLst>
          </p:cNvPr>
          <p:cNvSpPr txBox="1"/>
          <p:nvPr/>
        </p:nvSpPr>
        <p:spPr>
          <a:xfrm>
            <a:off x="7506894" y="5151635"/>
            <a:ext cx="1945532" cy="523220"/>
          </a:xfrm>
          <a:prstGeom prst="rect">
            <a:avLst/>
          </a:prstGeom>
          <a:solidFill>
            <a:schemeClr val="accent1">
              <a:lumMod val="75000"/>
            </a:schemeClr>
          </a:solidFill>
        </p:spPr>
        <p:txBody>
          <a:bodyPr wrap="square" rtlCol="0">
            <a:spAutoFit/>
          </a:bodyPr>
          <a:lstStyle/>
          <a:p>
            <a:r>
              <a:rPr lang="en-US" sz="2800" dirty="0">
                <a:solidFill>
                  <a:schemeClr val="tx2">
                    <a:lumMod val="10000"/>
                    <a:lumOff val="90000"/>
                  </a:schemeClr>
                </a:solidFill>
              </a:rPr>
              <a:t>CRN 73535</a:t>
            </a:r>
          </a:p>
        </p:txBody>
      </p:sp>
      <p:sp>
        <p:nvSpPr>
          <p:cNvPr id="17" name="TextBox 16">
            <a:extLst>
              <a:ext uri="{FF2B5EF4-FFF2-40B4-BE49-F238E27FC236}">
                <a16:creationId xmlns:a16="http://schemas.microsoft.com/office/drawing/2014/main" id="{6832F573-C31B-0314-ADA3-62545F9FA1A8}"/>
              </a:ext>
            </a:extLst>
          </p:cNvPr>
          <p:cNvSpPr txBox="1"/>
          <p:nvPr/>
        </p:nvSpPr>
        <p:spPr>
          <a:xfrm>
            <a:off x="4320135" y="1799558"/>
            <a:ext cx="3790543" cy="523220"/>
          </a:xfrm>
          <a:prstGeom prst="rect">
            <a:avLst/>
          </a:prstGeom>
          <a:solidFill>
            <a:schemeClr val="tx2">
              <a:lumMod val="90000"/>
              <a:lumOff val="10000"/>
            </a:schemeClr>
          </a:solidFill>
        </p:spPr>
        <p:txBody>
          <a:bodyPr wrap="square" rtlCol="0">
            <a:spAutoFit/>
          </a:bodyPr>
          <a:lstStyle/>
          <a:p>
            <a:r>
              <a:rPr lang="en-US" sz="2800" b="1" u="sng" dirty="0">
                <a:solidFill>
                  <a:schemeClr val="bg2"/>
                </a:solidFill>
              </a:rPr>
              <a:t>BROUGHT TO YOU BY:</a:t>
            </a:r>
          </a:p>
        </p:txBody>
      </p:sp>
      <p:sp>
        <p:nvSpPr>
          <p:cNvPr id="20" name="TextBox 19">
            <a:extLst>
              <a:ext uri="{FF2B5EF4-FFF2-40B4-BE49-F238E27FC236}">
                <a16:creationId xmlns:a16="http://schemas.microsoft.com/office/drawing/2014/main" id="{EE517652-21F8-92F6-1BBD-F9310717DAE8}"/>
              </a:ext>
            </a:extLst>
          </p:cNvPr>
          <p:cNvSpPr txBox="1"/>
          <p:nvPr/>
        </p:nvSpPr>
        <p:spPr>
          <a:xfrm>
            <a:off x="7506895" y="5996322"/>
            <a:ext cx="3229380" cy="492443"/>
          </a:xfrm>
          <a:prstGeom prst="rect">
            <a:avLst/>
          </a:prstGeom>
          <a:solidFill>
            <a:schemeClr val="tx2">
              <a:lumMod val="90000"/>
              <a:lumOff val="10000"/>
            </a:schemeClr>
          </a:solidFill>
        </p:spPr>
        <p:txBody>
          <a:bodyPr wrap="square" rtlCol="0">
            <a:spAutoFit/>
          </a:bodyPr>
          <a:lstStyle/>
          <a:p>
            <a:r>
              <a:rPr lang="en-US" sz="2600" dirty="0">
                <a:solidFill>
                  <a:schemeClr val="bg2"/>
                </a:solidFill>
              </a:rPr>
              <a:t>Python Programming</a:t>
            </a:r>
          </a:p>
        </p:txBody>
      </p:sp>
      <p:sp>
        <p:nvSpPr>
          <p:cNvPr id="3" name="Diamond 2">
            <a:extLst>
              <a:ext uri="{FF2B5EF4-FFF2-40B4-BE49-F238E27FC236}">
                <a16:creationId xmlns:a16="http://schemas.microsoft.com/office/drawing/2014/main" id="{10C5DC07-E34D-DEA4-45B8-4BFF475EE58A}"/>
              </a:ext>
            </a:extLst>
          </p:cNvPr>
          <p:cNvSpPr/>
          <p:nvPr/>
        </p:nvSpPr>
        <p:spPr>
          <a:xfrm>
            <a:off x="545629" y="273053"/>
            <a:ext cx="431800" cy="431800"/>
          </a:xfrm>
          <a:prstGeom prst="diamond">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ython Machine Learning-Library- Technology.powerpoint | PPT">
            <a:extLst>
              <a:ext uri="{FF2B5EF4-FFF2-40B4-BE49-F238E27FC236}">
                <a16:creationId xmlns:a16="http://schemas.microsoft.com/office/drawing/2014/main" id="{5AA61973-1618-75A4-F36C-6A726FD0D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209"/>
          <a:stretch/>
        </p:blipFill>
        <p:spPr bwMode="auto">
          <a:xfrm>
            <a:off x="-29399" y="1781587"/>
            <a:ext cx="2954327" cy="318039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8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3B5D51-563E-6FE5-8F5A-4559BECD00B6}"/>
            </a:ext>
          </a:extLst>
        </p:cNvPr>
        <p:cNvGrpSpPr/>
        <p:nvPr/>
      </p:nvGrpSpPr>
      <p:grpSpPr>
        <a:xfrm>
          <a:off x="0" y="0"/>
          <a:ext cx="0" cy="0"/>
          <a:chOff x="0" y="0"/>
          <a:chExt cx="0" cy="0"/>
        </a:xfrm>
      </p:grpSpPr>
      <p:sp>
        <p:nvSpPr>
          <p:cNvPr id="7175" name="Rectangle 717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87DE6-576E-896B-DB7A-54C6A341A33F}"/>
              </a:ext>
            </a:extLst>
          </p:cNvPr>
          <p:cNvSpPr>
            <a:spLocks noGrp="1"/>
          </p:cNvSpPr>
          <p:nvPr>
            <p:ph type="title"/>
          </p:nvPr>
        </p:nvSpPr>
        <p:spPr>
          <a:xfrm>
            <a:off x="698357" y="5106277"/>
            <a:ext cx="4284420" cy="676422"/>
          </a:xfrm>
        </p:spPr>
        <p:txBody>
          <a:bodyPr vert="horz" lIns="91440" tIns="45720" rIns="91440" bIns="45720" rtlCol="0" anchor="t">
            <a:normAutofit fontScale="90000"/>
          </a:bodyPr>
          <a:lstStyle/>
          <a:p>
            <a:r>
              <a:rPr lang="en-US" sz="4400" dirty="0">
                <a:solidFill>
                  <a:schemeClr val="bg1"/>
                </a:solidFill>
              </a:rPr>
              <a:t>Results</a:t>
            </a:r>
          </a:p>
        </p:txBody>
      </p:sp>
      <p:sp>
        <p:nvSpPr>
          <p:cNvPr id="7177" name="Rectangle 717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205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E7E6C19-B102-85E8-2DD8-F4571CE4CD96}"/>
              </a:ext>
            </a:extLst>
          </p:cNvPr>
          <p:cNvSpPr>
            <a:spLocks noGrp="1"/>
          </p:cNvSpPr>
          <p:nvPr>
            <p:ph type="body" sz="half" idx="2"/>
          </p:nvPr>
        </p:nvSpPr>
        <p:spPr>
          <a:xfrm>
            <a:off x="6367511" y="5156189"/>
            <a:ext cx="5533029" cy="1339642"/>
          </a:xfrm>
        </p:spPr>
        <p:txBody>
          <a:bodyPr vert="horz" lIns="91440" tIns="45720" rIns="91440" bIns="45720" rtlCol="0">
            <a:normAutofit/>
          </a:bodyPr>
          <a:lstStyle/>
          <a:p>
            <a:r>
              <a:rPr lang="en-US" sz="1000" b="1" dirty="0"/>
              <a:t>Number of suicides committed in each country:</a:t>
            </a:r>
          </a:p>
          <a:p>
            <a:endParaRPr lang="en-US" sz="1000" dirty="0"/>
          </a:p>
          <a:p>
            <a:r>
              <a:rPr lang="en-US" sz="1000" dirty="0"/>
              <a:t>The analysis reveals significant variations in suicide numbers across countries. Larger countries like Argentina report high figures (82,219), likely due to their population size and reporting practices, while smaller nations such as Antigua and Barbuda show much lower numbers (11). These differences may be influenced by population, socio-economic conditions, cultural factors, and variations in data collection or underreporting.</a:t>
            </a:r>
          </a:p>
          <a:p>
            <a:endParaRPr lang="en-US" sz="1000" b="1" dirty="0"/>
          </a:p>
        </p:txBody>
      </p:sp>
      <p:pic>
        <p:nvPicPr>
          <p:cNvPr id="5" name="Picture 4">
            <a:extLst>
              <a:ext uri="{FF2B5EF4-FFF2-40B4-BE49-F238E27FC236}">
                <a16:creationId xmlns:a16="http://schemas.microsoft.com/office/drawing/2014/main" id="{6B6C6765-5130-03C4-F73E-2A5E2892BE89}"/>
              </a:ext>
            </a:extLst>
          </p:cNvPr>
          <p:cNvPicPr>
            <a:picLocks noChangeAspect="1"/>
          </p:cNvPicPr>
          <p:nvPr/>
        </p:nvPicPr>
        <p:blipFill>
          <a:blip r:embed="rId2"/>
          <a:stretch>
            <a:fillRect/>
          </a:stretch>
        </p:blipFill>
        <p:spPr>
          <a:xfrm>
            <a:off x="15970" y="843898"/>
            <a:ext cx="6061357" cy="4030648"/>
          </a:xfrm>
          <a:prstGeom prst="rect">
            <a:avLst/>
          </a:prstGeom>
        </p:spPr>
      </p:pic>
      <p:pic>
        <p:nvPicPr>
          <p:cNvPr id="7" name="Picture 6">
            <a:extLst>
              <a:ext uri="{FF2B5EF4-FFF2-40B4-BE49-F238E27FC236}">
                <a16:creationId xmlns:a16="http://schemas.microsoft.com/office/drawing/2014/main" id="{CD2B407F-6F0B-3811-CDFC-013707724608}"/>
              </a:ext>
            </a:extLst>
          </p:cNvPr>
          <p:cNvPicPr>
            <a:picLocks noChangeAspect="1"/>
          </p:cNvPicPr>
          <p:nvPr/>
        </p:nvPicPr>
        <p:blipFill>
          <a:blip r:embed="rId3"/>
          <a:srcRect l="1273" r="21003"/>
          <a:stretch/>
        </p:blipFill>
        <p:spPr>
          <a:xfrm>
            <a:off x="6734650" y="166869"/>
            <a:ext cx="4798752" cy="2415579"/>
          </a:xfrm>
          <a:prstGeom prst="rect">
            <a:avLst/>
          </a:prstGeom>
          <a:effectLst>
            <a:outerShdw blurRad="50800" dist="38100" dir="13500000" algn="br" rotWithShape="0">
              <a:prstClr val="black">
                <a:alpha val="40000"/>
              </a:prstClr>
            </a:outerShdw>
          </a:effectLst>
        </p:spPr>
      </p:pic>
      <p:pic>
        <p:nvPicPr>
          <p:cNvPr id="9" name="Picture 8">
            <a:extLst>
              <a:ext uri="{FF2B5EF4-FFF2-40B4-BE49-F238E27FC236}">
                <a16:creationId xmlns:a16="http://schemas.microsoft.com/office/drawing/2014/main" id="{6A52650F-2745-BA6E-EE68-D71C712F8F50}"/>
              </a:ext>
            </a:extLst>
          </p:cNvPr>
          <p:cNvPicPr>
            <a:picLocks noChangeAspect="1"/>
          </p:cNvPicPr>
          <p:nvPr/>
        </p:nvPicPr>
        <p:blipFill>
          <a:blip r:embed="rId4"/>
          <a:stretch>
            <a:fillRect/>
          </a:stretch>
        </p:blipFill>
        <p:spPr>
          <a:xfrm>
            <a:off x="7670613" y="2678191"/>
            <a:ext cx="2257158" cy="2013739"/>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82391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CF48EA-4909-91DD-E86B-4D36D112D392}"/>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latin typeface="+mj-lt"/>
                <a:ea typeface="+mj-ea"/>
                <a:cs typeface="+mj-cs"/>
              </a:rPr>
              <a:t>Results</a:t>
            </a:r>
          </a:p>
        </p:txBody>
      </p:sp>
      <p:pic>
        <p:nvPicPr>
          <p:cNvPr id="6" name="Picture 5" descr="A screenshot of a computer&#10;&#10;Description automatically generated">
            <a:extLst>
              <a:ext uri="{FF2B5EF4-FFF2-40B4-BE49-F238E27FC236}">
                <a16:creationId xmlns:a16="http://schemas.microsoft.com/office/drawing/2014/main" id="{AF1E2C2B-1D19-F676-D2FE-176273204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54" y="2032097"/>
            <a:ext cx="11857119" cy="4001777"/>
          </a:xfrm>
          <a:prstGeom prst="rect">
            <a:avLst/>
          </a:prstGeom>
        </p:spPr>
      </p:pic>
    </p:spTree>
    <p:extLst>
      <p:ext uri="{BB962C8B-B14F-4D97-AF65-F5344CB8AC3E}">
        <p14:creationId xmlns:p14="http://schemas.microsoft.com/office/powerpoint/2010/main" val="147007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EFB6C-16CF-6C5D-2C1B-7F959178ABE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0E6D0E8-A40C-343F-2349-51977AF7183A}"/>
              </a:ext>
            </a:extLst>
          </p:cNvPr>
          <p:cNvPicPr>
            <a:picLocks noChangeAspect="1"/>
          </p:cNvPicPr>
          <p:nvPr/>
        </p:nvPicPr>
        <p:blipFill>
          <a:blip r:embed="rId2"/>
          <a:stretch>
            <a:fillRect/>
          </a:stretch>
        </p:blipFill>
        <p:spPr>
          <a:xfrm>
            <a:off x="279274" y="197600"/>
            <a:ext cx="5372310" cy="3442984"/>
          </a:xfrm>
          <a:prstGeom prst="rect">
            <a:avLst/>
          </a:prstGeom>
        </p:spPr>
      </p:pic>
      <p:pic>
        <p:nvPicPr>
          <p:cNvPr id="4098" name="Picture 2">
            <a:extLst>
              <a:ext uri="{FF2B5EF4-FFF2-40B4-BE49-F238E27FC236}">
                <a16:creationId xmlns:a16="http://schemas.microsoft.com/office/drawing/2014/main" id="{F3A0C1F0-F15A-606D-4EA1-B7D240689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78" y="3838714"/>
            <a:ext cx="3763862" cy="30192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A7EEA9E-774F-48F5-25CC-93F156F3A71D}"/>
              </a:ext>
            </a:extLst>
          </p:cNvPr>
          <p:cNvSpPr/>
          <p:nvPr/>
        </p:nvSpPr>
        <p:spPr>
          <a:xfrm>
            <a:off x="5917514" y="0"/>
            <a:ext cx="6255696"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2050" name="Picture 2" descr="Green Coding Background Images, HD Pictures and Wallpaper For Free Download  | Pngtree">
            <a:extLst>
              <a:ext uri="{FF2B5EF4-FFF2-40B4-BE49-F238E27FC236}">
                <a16:creationId xmlns:a16="http://schemas.microsoft.com/office/drawing/2014/main" id="{6C5C9FE0-535D-F0E9-4A7C-8666A41A5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5960058" y="22588"/>
            <a:ext cx="6231942" cy="2322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51E61EEC-94B7-A834-4157-C0B9AA2D4BD7}"/>
              </a:ext>
            </a:extLst>
          </p:cNvPr>
          <p:cNvSpPr>
            <a:spLocks noGrp="1"/>
          </p:cNvSpPr>
          <p:nvPr>
            <p:ph type="body" sz="half" idx="2"/>
          </p:nvPr>
        </p:nvSpPr>
        <p:spPr>
          <a:xfrm>
            <a:off x="6534463" y="3257579"/>
            <a:ext cx="4663892" cy="3371029"/>
          </a:xfrm>
        </p:spPr>
        <p:txBody>
          <a:bodyPr>
            <a:noAutofit/>
          </a:bodyPr>
          <a:lstStyle/>
          <a:p>
            <a:r>
              <a:rPr lang="en-US" sz="2000" b="1" dirty="0">
                <a:solidFill>
                  <a:schemeClr val="bg1"/>
                </a:solidFill>
              </a:rPr>
              <a:t>Number of suicides </a:t>
            </a:r>
            <a:r>
              <a:rPr lang="en-US" sz="2000" b="1" dirty="0" err="1">
                <a:solidFill>
                  <a:schemeClr val="bg1"/>
                </a:solidFill>
              </a:rPr>
              <a:t>Genderwise</a:t>
            </a:r>
            <a:r>
              <a:rPr lang="en-US" sz="2000" b="1" dirty="0">
                <a:solidFill>
                  <a:schemeClr val="bg1"/>
                </a:solidFill>
              </a:rPr>
              <a:t>:</a:t>
            </a:r>
          </a:p>
          <a:p>
            <a:r>
              <a:rPr lang="en-US" sz="2000" dirty="0">
                <a:solidFill>
                  <a:schemeClr val="bg1"/>
                </a:solidFill>
              </a:rPr>
              <a:t>The gender-wise analysis of suicides indicates a stark difference between males and females. The data shows that males account for a significantly higher number of suicides (5,188,910) compared to females (1,559,510). This disparity may reflect societal pressures, differences in coping mechanisms, or access to mental health resources across genders.</a:t>
            </a:r>
            <a:endParaRPr lang="en-IN" sz="2000" dirty="0">
              <a:solidFill>
                <a:schemeClr val="bg1"/>
              </a:solidFill>
            </a:endParaRPr>
          </a:p>
        </p:txBody>
      </p:sp>
      <p:sp>
        <p:nvSpPr>
          <p:cNvPr id="10" name="TextBox 9">
            <a:extLst>
              <a:ext uri="{FF2B5EF4-FFF2-40B4-BE49-F238E27FC236}">
                <a16:creationId xmlns:a16="http://schemas.microsoft.com/office/drawing/2014/main" id="{E0AFA78C-0283-72EF-6733-0160C4375408}"/>
              </a:ext>
            </a:extLst>
          </p:cNvPr>
          <p:cNvSpPr txBox="1"/>
          <p:nvPr/>
        </p:nvSpPr>
        <p:spPr>
          <a:xfrm>
            <a:off x="6628600" y="2524492"/>
            <a:ext cx="1610331" cy="553998"/>
          </a:xfrm>
          <a:prstGeom prst="rect">
            <a:avLst/>
          </a:prstGeom>
          <a:solidFill>
            <a:srgbClr val="92D050"/>
          </a:solidFill>
        </p:spPr>
        <p:txBody>
          <a:bodyPr wrap="square" rtlCol="0">
            <a:spAutoFit/>
          </a:bodyPr>
          <a:lstStyle/>
          <a:p>
            <a:r>
              <a:rPr lang="en-US" sz="3000" b="1" u="sng" dirty="0"/>
              <a:t>Results</a:t>
            </a:r>
          </a:p>
        </p:txBody>
      </p:sp>
    </p:spTree>
    <p:extLst>
      <p:ext uri="{BB962C8B-B14F-4D97-AF65-F5344CB8AC3E}">
        <p14:creationId xmlns:p14="http://schemas.microsoft.com/office/powerpoint/2010/main" val="2262163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1B431-5DA5-1EAA-3B30-0A38D3956B2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67C284E-398B-3238-1003-C807DE327E11}"/>
              </a:ext>
            </a:extLst>
          </p:cNvPr>
          <p:cNvSpPr>
            <a:spLocks noGrp="1"/>
          </p:cNvSpPr>
          <p:nvPr>
            <p:ph type="body" sz="half" idx="2"/>
          </p:nvPr>
        </p:nvSpPr>
        <p:spPr>
          <a:xfrm>
            <a:off x="166622" y="1294311"/>
            <a:ext cx="4497945" cy="4980577"/>
          </a:xfrm>
          <a:solidFill>
            <a:schemeClr val="accent4">
              <a:lumMod val="60000"/>
              <a:lumOff val="40000"/>
            </a:schemeClr>
          </a:solidFill>
        </p:spPr>
        <p:txBody>
          <a:bodyPr>
            <a:noAutofit/>
          </a:bodyPr>
          <a:lstStyle/>
          <a:p>
            <a:r>
              <a:rPr lang="en-US" sz="2000" b="1" u="sng" dirty="0"/>
              <a:t>Number of suicides </a:t>
            </a:r>
            <a:r>
              <a:rPr lang="en-US" sz="2000" b="1" u="sng" dirty="0" err="1"/>
              <a:t>genderwise</a:t>
            </a:r>
            <a:r>
              <a:rPr lang="en-US" sz="2000" b="1" u="sng" dirty="0"/>
              <a:t> in each country:</a:t>
            </a:r>
          </a:p>
          <a:p>
            <a:endParaRPr lang="en-US" sz="2000" b="1" dirty="0"/>
          </a:p>
          <a:p>
            <a:r>
              <a:rPr lang="en-US" sz="2000" dirty="0"/>
              <a:t>The analysis of suicides by gender in each country reveals notable trends. For instance, in Albania, males (1,277) account for nearly twice as many suicides as females (693), a pattern that reflects a global trend where male suicides tend to be higher. Across countries, female suicides show significant variation, from as low as 1 in Antigua and Barbuda to 18,326 in Argentina, influenced by factors like cultural norms, mental health awareness, and societal pressures.</a:t>
            </a:r>
            <a:endParaRPr lang="en-IN" sz="2000" dirty="0"/>
          </a:p>
        </p:txBody>
      </p:sp>
      <p:pic>
        <p:nvPicPr>
          <p:cNvPr id="6" name="Picture 5">
            <a:extLst>
              <a:ext uri="{FF2B5EF4-FFF2-40B4-BE49-F238E27FC236}">
                <a16:creationId xmlns:a16="http://schemas.microsoft.com/office/drawing/2014/main" id="{A4A6FE57-6AC2-92A8-8B60-55BD046D1EB3}"/>
              </a:ext>
            </a:extLst>
          </p:cNvPr>
          <p:cNvPicPr>
            <a:picLocks noChangeAspect="1"/>
          </p:cNvPicPr>
          <p:nvPr/>
        </p:nvPicPr>
        <p:blipFill>
          <a:blip r:embed="rId2"/>
          <a:stretch>
            <a:fillRect/>
          </a:stretch>
        </p:blipFill>
        <p:spPr>
          <a:xfrm>
            <a:off x="4816966" y="182879"/>
            <a:ext cx="6562233" cy="2562702"/>
          </a:xfrm>
          <a:prstGeom prst="rect">
            <a:avLst/>
          </a:prstGeom>
        </p:spPr>
      </p:pic>
      <p:pic>
        <p:nvPicPr>
          <p:cNvPr id="8" name="Picture 7">
            <a:extLst>
              <a:ext uri="{FF2B5EF4-FFF2-40B4-BE49-F238E27FC236}">
                <a16:creationId xmlns:a16="http://schemas.microsoft.com/office/drawing/2014/main" id="{DAA1CA70-C692-28AF-C7E6-484DD4D9FC0F}"/>
              </a:ext>
            </a:extLst>
          </p:cNvPr>
          <p:cNvPicPr>
            <a:picLocks noChangeAspect="1"/>
          </p:cNvPicPr>
          <p:nvPr/>
        </p:nvPicPr>
        <p:blipFill>
          <a:blip r:embed="rId3"/>
          <a:stretch>
            <a:fillRect/>
          </a:stretch>
        </p:blipFill>
        <p:spPr>
          <a:xfrm>
            <a:off x="5736111" y="3553935"/>
            <a:ext cx="6136867" cy="3121186"/>
          </a:xfrm>
          <a:prstGeom prst="rect">
            <a:avLst/>
          </a:prstGeom>
        </p:spPr>
      </p:pic>
      <p:sp>
        <p:nvSpPr>
          <p:cNvPr id="3" name="Arrow: Down 2">
            <a:extLst>
              <a:ext uri="{FF2B5EF4-FFF2-40B4-BE49-F238E27FC236}">
                <a16:creationId xmlns:a16="http://schemas.microsoft.com/office/drawing/2014/main" id="{AB2F3F26-5799-B2CA-CAB5-1D61044C47B4}"/>
              </a:ext>
            </a:extLst>
          </p:cNvPr>
          <p:cNvSpPr/>
          <p:nvPr/>
        </p:nvSpPr>
        <p:spPr>
          <a:xfrm>
            <a:off x="8098082" y="2865278"/>
            <a:ext cx="396240" cy="5689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5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F14E4A-B3FB-F7C8-7AF4-D884A04DA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92" y="1311146"/>
            <a:ext cx="10467975" cy="3638550"/>
          </a:xfrm>
          <a:prstGeom prst="rect">
            <a:avLst/>
          </a:prstGeom>
        </p:spPr>
      </p:pic>
      <p:sp>
        <p:nvSpPr>
          <p:cNvPr id="2" name="TextBox 1">
            <a:extLst>
              <a:ext uri="{FF2B5EF4-FFF2-40B4-BE49-F238E27FC236}">
                <a16:creationId xmlns:a16="http://schemas.microsoft.com/office/drawing/2014/main" id="{0355EEC7-4071-606E-1557-3C72A31FA098}"/>
              </a:ext>
            </a:extLst>
          </p:cNvPr>
          <p:cNvSpPr txBox="1"/>
          <p:nvPr/>
        </p:nvSpPr>
        <p:spPr>
          <a:xfrm>
            <a:off x="965200" y="243840"/>
            <a:ext cx="1747520" cy="553998"/>
          </a:xfrm>
          <a:prstGeom prst="rect">
            <a:avLst/>
          </a:prstGeom>
          <a:solidFill>
            <a:schemeClr val="accent5">
              <a:lumMod val="75000"/>
            </a:schemeClr>
          </a:solidFill>
        </p:spPr>
        <p:txBody>
          <a:bodyPr wrap="square" rtlCol="0">
            <a:spAutoFit/>
          </a:bodyPr>
          <a:lstStyle/>
          <a:p>
            <a:r>
              <a:rPr lang="en-US" sz="3000" b="1" u="sng" dirty="0">
                <a:solidFill>
                  <a:schemeClr val="bg1"/>
                </a:solidFill>
              </a:rPr>
              <a:t>Results</a:t>
            </a:r>
          </a:p>
        </p:txBody>
      </p:sp>
      <p:cxnSp>
        <p:nvCxnSpPr>
          <p:cNvPr id="4" name="Straight Connector 3">
            <a:extLst>
              <a:ext uri="{FF2B5EF4-FFF2-40B4-BE49-F238E27FC236}">
                <a16:creationId xmlns:a16="http://schemas.microsoft.com/office/drawing/2014/main" id="{6144AC01-332A-9A08-18D0-2BC07511E49D}"/>
              </a:ext>
            </a:extLst>
          </p:cNvPr>
          <p:cNvCxnSpPr>
            <a:cxnSpLocks/>
          </p:cNvCxnSpPr>
          <p:nvPr/>
        </p:nvCxnSpPr>
        <p:spPr>
          <a:xfrm>
            <a:off x="835472" y="243840"/>
            <a:ext cx="0" cy="55399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383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6421-916A-3D5A-79D1-647FCA674C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DC927-92B7-193C-76F7-FD2C5531CD6E}"/>
              </a:ext>
            </a:extLst>
          </p:cNvPr>
          <p:cNvSpPr>
            <a:spLocks noGrp="1"/>
          </p:cNvSpPr>
          <p:nvPr>
            <p:ph type="title"/>
          </p:nvPr>
        </p:nvSpPr>
        <p:spPr>
          <a:xfrm>
            <a:off x="5496265" y="4734559"/>
            <a:ext cx="7958980" cy="746449"/>
          </a:xfrm>
        </p:spPr>
        <p:txBody>
          <a:bodyPr>
            <a:normAutofit/>
          </a:bodyPr>
          <a:lstStyle/>
          <a:p>
            <a:r>
              <a:rPr lang="en-US" dirty="0"/>
              <a:t>Results/Insights</a:t>
            </a:r>
            <a:endParaRPr lang="en-IN" dirty="0"/>
          </a:p>
        </p:txBody>
      </p:sp>
      <p:sp>
        <p:nvSpPr>
          <p:cNvPr id="4" name="Text Placeholder 3">
            <a:extLst>
              <a:ext uri="{FF2B5EF4-FFF2-40B4-BE49-F238E27FC236}">
                <a16:creationId xmlns:a16="http://schemas.microsoft.com/office/drawing/2014/main" id="{59E76B53-72A6-2583-21FA-BBF74D9ADB1F}"/>
              </a:ext>
            </a:extLst>
          </p:cNvPr>
          <p:cNvSpPr>
            <a:spLocks noGrp="1"/>
          </p:cNvSpPr>
          <p:nvPr>
            <p:ph type="body" sz="half" idx="2"/>
          </p:nvPr>
        </p:nvSpPr>
        <p:spPr>
          <a:xfrm>
            <a:off x="151886" y="170542"/>
            <a:ext cx="4128228" cy="4906336"/>
          </a:xfrm>
          <a:solidFill>
            <a:srgbClr val="00B050"/>
          </a:solidFill>
        </p:spPr>
        <p:txBody>
          <a:bodyPr>
            <a:noAutofit/>
          </a:bodyPr>
          <a:lstStyle/>
          <a:p>
            <a:r>
              <a:rPr lang="en-US" sz="2000" b="1" dirty="0"/>
              <a:t>Suicides committed by various age groups:</a:t>
            </a:r>
          </a:p>
          <a:p>
            <a:r>
              <a:rPr lang="en-US" sz="2000" dirty="0"/>
              <a:t>The analysis of suicides across various age groups shows the highest numbers among individuals aged 35-54 years (2,452,141), followed by those aged 55-74 years (1,658,443). The youngest group, 5-14 years, has the lowest count (52,264), indicating that suicide rates tend to rise with age, peaking in middle adulthood. These trends may reflect differing life pressures, mental health issues, and societal factors experienced by each age group.</a:t>
            </a:r>
            <a:endParaRPr lang="en-IN" sz="2000" dirty="0"/>
          </a:p>
        </p:txBody>
      </p:sp>
      <p:pic>
        <p:nvPicPr>
          <p:cNvPr id="5" name="Picture 4">
            <a:extLst>
              <a:ext uri="{FF2B5EF4-FFF2-40B4-BE49-F238E27FC236}">
                <a16:creationId xmlns:a16="http://schemas.microsoft.com/office/drawing/2014/main" id="{E4D3413A-B2F5-8DCF-E86C-BCD917B9D725}"/>
              </a:ext>
            </a:extLst>
          </p:cNvPr>
          <p:cNvPicPr>
            <a:picLocks noChangeAspect="1"/>
          </p:cNvPicPr>
          <p:nvPr/>
        </p:nvPicPr>
        <p:blipFill>
          <a:blip r:embed="rId2"/>
          <a:stretch>
            <a:fillRect/>
          </a:stretch>
        </p:blipFill>
        <p:spPr>
          <a:xfrm>
            <a:off x="5496265" y="184473"/>
            <a:ext cx="3679874" cy="2583872"/>
          </a:xfrm>
          <a:prstGeom prst="rect">
            <a:avLst/>
          </a:prstGeom>
        </p:spPr>
      </p:pic>
      <p:pic>
        <p:nvPicPr>
          <p:cNvPr id="9" name="Picture 8">
            <a:extLst>
              <a:ext uri="{FF2B5EF4-FFF2-40B4-BE49-F238E27FC236}">
                <a16:creationId xmlns:a16="http://schemas.microsoft.com/office/drawing/2014/main" id="{BC4102CA-81CD-F8D2-3725-CC8CF86D9CB8}"/>
              </a:ext>
            </a:extLst>
          </p:cNvPr>
          <p:cNvPicPr>
            <a:picLocks noChangeAspect="1"/>
          </p:cNvPicPr>
          <p:nvPr/>
        </p:nvPicPr>
        <p:blipFill>
          <a:blip r:embed="rId3"/>
          <a:stretch>
            <a:fillRect/>
          </a:stretch>
        </p:blipFill>
        <p:spPr>
          <a:xfrm>
            <a:off x="5105597" y="2941654"/>
            <a:ext cx="4070542" cy="3731873"/>
          </a:xfrm>
          <a:prstGeom prst="rect">
            <a:avLst/>
          </a:prstGeom>
        </p:spPr>
      </p:pic>
      <p:pic>
        <p:nvPicPr>
          <p:cNvPr id="11" name="Picture 10">
            <a:extLst>
              <a:ext uri="{FF2B5EF4-FFF2-40B4-BE49-F238E27FC236}">
                <a16:creationId xmlns:a16="http://schemas.microsoft.com/office/drawing/2014/main" id="{AFD65EFB-499D-C7AA-0F02-B7A2E0D56205}"/>
              </a:ext>
            </a:extLst>
          </p:cNvPr>
          <p:cNvPicPr>
            <a:picLocks noChangeAspect="1"/>
          </p:cNvPicPr>
          <p:nvPr/>
        </p:nvPicPr>
        <p:blipFill>
          <a:blip r:embed="rId4"/>
          <a:stretch>
            <a:fillRect/>
          </a:stretch>
        </p:blipFill>
        <p:spPr>
          <a:xfrm>
            <a:off x="9639558" y="1376992"/>
            <a:ext cx="2324100" cy="2495550"/>
          </a:xfrm>
          <a:prstGeom prst="rect">
            <a:avLst/>
          </a:prstGeom>
        </p:spPr>
      </p:pic>
      <p:sp>
        <p:nvSpPr>
          <p:cNvPr id="3" name="TextBox 2">
            <a:extLst>
              <a:ext uri="{FF2B5EF4-FFF2-40B4-BE49-F238E27FC236}">
                <a16:creationId xmlns:a16="http://schemas.microsoft.com/office/drawing/2014/main" id="{96381484-1916-732B-765D-FE6E01EAA30E}"/>
              </a:ext>
            </a:extLst>
          </p:cNvPr>
          <p:cNvSpPr txBox="1"/>
          <p:nvPr/>
        </p:nvSpPr>
        <p:spPr>
          <a:xfrm>
            <a:off x="4788097" y="599009"/>
            <a:ext cx="635000" cy="1200329"/>
          </a:xfrm>
          <a:prstGeom prst="rect">
            <a:avLst/>
          </a:prstGeom>
          <a:solidFill>
            <a:schemeClr val="accent6">
              <a:lumMod val="40000"/>
              <a:lumOff val="60000"/>
            </a:schemeClr>
          </a:solidFill>
          <a:ln>
            <a:solidFill>
              <a:schemeClr val="tx2"/>
            </a:solidFill>
          </a:ln>
        </p:spPr>
        <p:txBody>
          <a:bodyPr wrap="square" rtlCol="0">
            <a:spAutoFit/>
          </a:bodyPr>
          <a:lstStyle/>
          <a:p>
            <a:r>
              <a:rPr lang="en-US" b="1" dirty="0"/>
              <a:t>C</a:t>
            </a:r>
          </a:p>
          <a:p>
            <a:r>
              <a:rPr lang="en-US" b="1" dirty="0"/>
              <a:t>O</a:t>
            </a:r>
          </a:p>
          <a:p>
            <a:r>
              <a:rPr lang="en-US" b="1" dirty="0"/>
              <a:t>D</a:t>
            </a:r>
          </a:p>
          <a:p>
            <a:r>
              <a:rPr lang="en-US" b="1" dirty="0"/>
              <a:t>E</a:t>
            </a:r>
          </a:p>
        </p:txBody>
      </p:sp>
      <p:cxnSp>
        <p:nvCxnSpPr>
          <p:cNvPr id="7" name="Straight Connector 6">
            <a:extLst>
              <a:ext uri="{FF2B5EF4-FFF2-40B4-BE49-F238E27FC236}">
                <a16:creationId xmlns:a16="http://schemas.microsoft.com/office/drawing/2014/main" id="{072FF1E8-9F67-1FDA-5853-347A1C3EBF55}"/>
              </a:ext>
            </a:extLst>
          </p:cNvPr>
          <p:cNvCxnSpPr/>
          <p:nvPr/>
        </p:nvCxnSpPr>
        <p:spPr>
          <a:xfrm>
            <a:off x="4693920" y="599009"/>
            <a:ext cx="0" cy="1477328"/>
          </a:xfrm>
          <a:prstGeom prst="line">
            <a:avLst/>
          </a:prstGeom>
        </p:spPr>
        <p:style>
          <a:lnRef idx="2">
            <a:schemeClr val="accent1"/>
          </a:lnRef>
          <a:fillRef idx="0">
            <a:schemeClr val="accent1"/>
          </a:fillRef>
          <a:effectRef idx="1">
            <a:schemeClr val="accent1"/>
          </a:effectRef>
          <a:fontRef idx="minor">
            <a:schemeClr val="tx1"/>
          </a:fontRef>
        </p:style>
      </p:cxnSp>
      <p:sp>
        <p:nvSpPr>
          <p:cNvPr id="8" name="Arrow: Curved Down 7">
            <a:extLst>
              <a:ext uri="{FF2B5EF4-FFF2-40B4-BE49-F238E27FC236}">
                <a16:creationId xmlns:a16="http://schemas.microsoft.com/office/drawing/2014/main" id="{55323A22-C0F9-39F6-ED27-E031E5219FAD}"/>
              </a:ext>
            </a:extLst>
          </p:cNvPr>
          <p:cNvSpPr/>
          <p:nvPr/>
        </p:nvSpPr>
        <p:spPr>
          <a:xfrm>
            <a:off x="9176139" y="242358"/>
            <a:ext cx="1216152" cy="731520"/>
          </a:xfrm>
          <a:prstGeom prst="curvedDownArrow">
            <a:avLst>
              <a:gd name="adj1" fmla="val 0"/>
              <a:gd name="adj2" fmla="val 50000"/>
              <a:gd name="adj3" fmla="val 58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Left 9">
            <a:extLst>
              <a:ext uri="{FF2B5EF4-FFF2-40B4-BE49-F238E27FC236}">
                <a16:creationId xmlns:a16="http://schemas.microsoft.com/office/drawing/2014/main" id="{91CA2C58-CCA8-978C-8A23-380B841E49A2}"/>
              </a:ext>
            </a:extLst>
          </p:cNvPr>
          <p:cNvSpPr/>
          <p:nvPr/>
        </p:nvSpPr>
        <p:spPr>
          <a:xfrm>
            <a:off x="9784215" y="3860726"/>
            <a:ext cx="731520" cy="1216152"/>
          </a:xfrm>
          <a:prstGeom prst="curvedLeftArrow">
            <a:avLst>
              <a:gd name="adj1" fmla="val 0"/>
              <a:gd name="adj2" fmla="val 7520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772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8A5A2-AD55-1541-FBFF-EB29148D9E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BCA6FC-5AA1-81FC-A2C3-31867AC7BA85}"/>
              </a:ext>
            </a:extLst>
          </p:cNvPr>
          <p:cNvSpPr>
            <a:spLocks noGrp="1"/>
          </p:cNvSpPr>
          <p:nvPr>
            <p:ph type="title"/>
          </p:nvPr>
        </p:nvSpPr>
        <p:spPr>
          <a:xfrm>
            <a:off x="1743646" y="5496560"/>
            <a:ext cx="1641392" cy="536821"/>
          </a:xfrm>
          <a:blipFill>
            <a:blip r:embed="rId2"/>
            <a:tile tx="0" ty="0" sx="100000" sy="100000" flip="none" algn="tl"/>
          </a:blipFill>
        </p:spPr>
        <p:txBody>
          <a:bodyPr>
            <a:normAutofit/>
          </a:bodyPr>
          <a:lstStyle/>
          <a:p>
            <a:r>
              <a:rPr lang="en-US" dirty="0"/>
              <a:t>Results</a:t>
            </a:r>
            <a:endParaRPr lang="en-IN" dirty="0"/>
          </a:p>
        </p:txBody>
      </p:sp>
      <p:sp>
        <p:nvSpPr>
          <p:cNvPr id="4" name="Text Placeholder 3">
            <a:extLst>
              <a:ext uri="{FF2B5EF4-FFF2-40B4-BE49-F238E27FC236}">
                <a16:creationId xmlns:a16="http://schemas.microsoft.com/office/drawing/2014/main" id="{3F2E5F7D-1259-AFAA-755E-F9C93DA83DE3}"/>
              </a:ext>
            </a:extLst>
          </p:cNvPr>
          <p:cNvSpPr>
            <a:spLocks noGrp="1"/>
          </p:cNvSpPr>
          <p:nvPr>
            <p:ph type="body" sz="half" idx="2"/>
          </p:nvPr>
        </p:nvSpPr>
        <p:spPr>
          <a:xfrm>
            <a:off x="175655" y="173376"/>
            <a:ext cx="4914505" cy="4723744"/>
          </a:xfrm>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p:spPr>
        <p:txBody>
          <a:bodyPr>
            <a:noAutofit/>
          </a:bodyPr>
          <a:lstStyle/>
          <a:p>
            <a:r>
              <a:rPr lang="en-US" sz="2000" b="1" dirty="0"/>
              <a:t>Suicides committed by various age groups in male and female:</a:t>
            </a:r>
          </a:p>
          <a:p>
            <a:endParaRPr lang="en-US" sz="2000" b="1" dirty="0"/>
          </a:p>
          <a:p>
            <a:r>
              <a:rPr lang="en-US" sz="2000" dirty="0"/>
              <a:t>The analysis of suicides by age groups and gender highlights significant patterns. For the 15-24 age group, males (633,105) commit significantly more suicides than females (175,437), a trend consistent across all age ranges. Among females, suicides peak in the 35-54 age group (506,233), followed by the 55-74 group (430,036). These variations reflect gender-specific vulnerabilities influenced by societal pressures, mental health challenges, and life-stage-related stressors.</a:t>
            </a:r>
            <a:endParaRPr lang="en-IN" sz="2000" dirty="0"/>
          </a:p>
        </p:txBody>
      </p:sp>
      <p:pic>
        <p:nvPicPr>
          <p:cNvPr id="6" name="Picture 5">
            <a:extLst>
              <a:ext uri="{FF2B5EF4-FFF2-40B4-BE49-F238E27FC236}">
                <a16:creationId xmlns:a16="http://schemas.microsoft.com/office/drawing/2014/main" id="{26BE2E26-DF53-FA7D-7CA9-4F4DAB551831}"/>
              </a:ext>
            </a:extLst>
          </p:cNvPr>
          <p:cNvPicPr>
            <a:picLocks noChangeAspect="1"/>
          </p:cNvPicPr>
          <p:nvPr/>
        </p:nvPicPr>
        <p:blipFill>
          <a:blip r:embed="rId3"/>
          <a:stretch>
            <a:fillRect/>
          </a:stretch>
        </p:blipFill>
        <p:spPr>
          <a:xfrm>
            <a:off x="6456161" y="389842"/>
            <a:ext cx="5302479" cy="3868202"/>
          </a:xfrm>
          <a:prstGeom prst="rect">
            <a:avLst/>
          </a:prstGeom>
        </p:spPr>
      </p:pic>
      <p:pic>
        <p:nvPicPr>
          <p:cNvPr id="8" name="Picture 7">
            <a:extLst>
              <a:ext uri="{FF2B5EF4-FFF2-40B4-BE49-F238E27FC236}">
                <a16:creationId xmlns:a16="http://schemas.microsoft.com/office/drawing/2014/main" id="{DB72EE91-280F-1BEF-A2F0-71D188712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5231" y="4474511"/>
            <a:ext cx="6658849" cy="2371293"/>
          </a:xfrm>
          <a:prstGeom prst="rect">
            <a:avLst/>
          </a:prstGeom>
        </p:spPr>
      </p:pic>
      <p:cxnSp>
        <p:nvCxnSpPr>
          <p:cNvPr id="5" name="Straight Connector 4">
            <a:extLst>
              <a:ext uri="{FF2B5EF4-FFF2-40B4-BE49-F238E27FC236}">
                <a16:creationId xmlns:a16="http://schemas.microsoft.com/office/drawing/2014/main" id="{84D56733-CDB2-B0B4-F615-91A504898BF2}"/>
              </a:ext>
            </a:extLst>
          </p:cNvPr>
          <p:cNvCxnSpPr/>
          <p:nvPr/>
        </p:nvCxnSpPr>
        <p:spPr>
          <a:xfrm>
            <a:off x="1584960" y="5455920"/>
            <a:ext cx="0" cy="609600"/>
          </a:xfrm>
          <a:prstGeom prst="line">
            <a:avLst/>
          </a:prstGeom>
        </p:spPr>
        <p:style>
          <a:lnRef idx="2">
            <a:schemeClr val="accent1"/>
          </a:lnRef>
          <a:fillRef idx="0">
            <a:schemeClr val="accent1"/>
          </a:fillRef>
          <a:effectRef idx="1">
            <a:schemeClr val="accent1"/>
          </a:effectRef>
          <a:fontRef idx="minor">
            <a:schemeClr val="tx1"/>
          </a:fontRef>
        </p:style>
      </p:cxnSp>
      <p:sp>
        <p:nvSpPr>
          <p:cNvPr id="7" name="Arrow: Right 6">
            <a:extLst>
              <a:ext uri="{FF2B5EF4-FFF2-40B4-BE49-F238E27FC236}">
                <a16:creationId xmlns:a16="http://schemas.microsoft.com/office/drawing/2014/main" id="{F5B56419-8A92-7460-CA2D-E11F54A47888}"/>
              </a:ext>
            </a:extLst>
          </p:cNvPr>
          <p:cNvSpPr/>
          <p:nvPr/>
        </p:nvSpPr>
        <p:spPr>
          <a:xfrm>
            <a:off x="5445231" y="1981200"/>
            <a:ext cx="701040" cy="497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Down 8">
            <a:extLst>
              <a:ext uri="{FF2B5EF4-FFF2-40B4-BE49-F238E27FC236}">
                <a16:creationId xmlns:a16="http://schemas.microsoft.com/office/drawing/2014/main" id="{9F44616F-3443-55C3-64C1-E3E136C93A07}"/>
              </a:ext>
            </a:extLst>
          </p:cNvPr>
          <p:cNvSpPr/>
          <p:nvPr/>
        </p:nvSpPr>
        <p:spPr>
          <a:xfrm flipH="1">
            <a:off x="9225280" y="4399280"/>
            <a:ext cx="406400" cy="497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75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46B170-2D21-D03F-6DA0-5BEA1FA3170D}"/>
            </a:ext>
          </a:extLst>
        </p:cNvPr>
        <p:cNvGrpSpPr/>
        <p:nvPr/>
      </p:nvGrpSpPr>
      <p:grpSpPr>
        <a:xfrm>
          <a:off x="0" y="0"/>
          <a:ext cx="0" cy="0"/>
          <a:chOff x="0" y="0"/>
          <a:chExt cx="0" cy="0"/>
        </a:xfrm>
      </p:grpSpPr>
      <p:sp useBgFill="1">
        <p:nvSpPr>
          <p:cNvPr id="3088" name="Rectangle 3087">
            <a:extLst>
              <a:ext uri="{FF2B5EF4-FFF2-40B4-BE49-F238E27FC236}">
                <a16:creationId xmlns:a16="http://schemas.microsoft.com/office/drawing/2014/main" id="{33C7AB05-19D2-4FCD-8019-B11EC6435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5" name="Group 3084">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086" name="Rectangle 3085">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9" name="Rectangle 308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47431-AD18-CF4A-F4FF-E6C136BE83CD}"/>
              </a:ext>
            </a:extLst>
          </p:cNvPr>
          <p:cNvSpPr>
            <a:spLocks noGrp="1"/>
          </p:cNvSpPr>
          <p:nvPr>
            <p:ph type="title"/>
          </p:nvPr>
        </p:nvSpPr>
        <p:spPr>
          <a:xfrm>
            <a:off x="5867475" y="847827"/>
            <a:ext cx="5408813" cy="1169585"/>
          </a:xfrm>
        </p:spPr>
        <p:txBody>
          <a:bodyPr vert="horz" lIns="91440" tIns="45720" rIns="91440" bIns="45720" rtlCol="0" anchor="b">
            <a:normAutofit/>
          </a:bodyPr>
          <a:lstStyle/>
          <a:p>
            <a:pPr algn="ctr"/>
            <a:r>
              <a:rPr lang="en-US" sz="4000" kern="1200" dirty="0">
                <a:solidFill>
                  <a:schemeClr val="tx1"/>
                </a:solidFill>
                <a:latin typeface="+mj-lt"/>
                <a:ea typeface="+mj-ea"/>
                <a:cs typeface="+mj-cs"/>
              </a:rPr>
              <a:t>RESULTS</a:t>
            </a:r>
          </a:p>
        </p:txBody>
      </p:sp>
      <p:pic>
        <p:nvPicPr>
          <p:cNvPr id="3078" name="Picture 6" descr="32,867 Code Horizontal Royalty-Free Photos and Stock Images | Shutterstock">
            <a:extLst>
              <a:ext uri="{FF2B5EF4-FFF2-40B4-BE49-F238E27FC236}">
                <a16:creationId xmlns:a16="http://schemas.microsoft.com/office/drawing/2014/main" id="{2B2BAF13-A783-1EFF-49B8-68F213398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869" r="3723" b="-2"/>
          <a:stretch/>
        </p:blipFill>
        <p:spPr bwMode="auto">
          <a:xfrm>
            <a:off x="914401" y="774285"/>
            <a:ext cx="2112264" cy="20025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D02864E-1C9B-FCFA-26A5-F2CC7B021550}"/>
              </a:ext>
            </a:extLst>
          </p:cNvPr>
          <p:cNvPicPr>
            <a:picLocks noChangeAspect="1"/>
          </p:cNvPicPr>
          <p:nvPr/>
        </p:nvPicPr>
        <p:blipFill>
          <a:blip r:embed="rId3"/>
          <a:srcRect r="389" b="8"/>
          <a:stretch/>
        </p:blipFill>
        <p:spPr>
          <a:xfrm>
            <a:off x="3191257" y="774286"/>
            <a:ext cx="2112264" cy="2002536"/>
          </a:xfrm>
          <a:prstGeom prst="rect">
            <a:avLst/>
          </a:prstGeom>
        </p:spPr>
      </p:pic>
      <p:sp>
        <p:nvSpPr>
          <p:cNvPr id="3091" name="Rectangle 309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239E4A9-5043-0B2B-43B0-5E0E04061E57}"/>
              </a:ext>
            </a:extLst>
          </p:cNvPr>
          <p:cNvPicPr>
            <a:picLocks noChangeAspect="1"/>
          </p:cNvPicPr>
          <p:nvPr/>
        </p:nvPicPr>
        <p:blipFill>
          <a:blip r:embed="rId4"/>
          <a:srcRect r="41460"/>
          <a:stretch/>
        </p:blipFill>
        <p:spPr>
          <a:xfrm>
            <a:off x="914401" y="2951018"/>
            <a:ext cx="4389120" cy="3205229"/>
          </a:xfrm>
          <a:prstGeom prst="rect">
            <a:avLst/>
          </a:prstGeom>
        </p:spPr>
      </p:pic>
      <p:sp>
        <p:nvSpPr>
          <p:cNvPr id="4" name="Text Placeholder 3">
            <a:extLst>
              <a:ext uri="{FF2B5EF4-FFF2-40B4-BE49-F238E27FC236}">
                <a16:creationId xmlns:a16="http://schemas.microsoft.com/office/drawing/2014/main" id="{5A06212A-A5BE-979F-E497-4B196C88DBF9}"/>
              </a:ext>
            </a:extLst>
          </p:cNvPr>
          <p:cNvSpPr>
            <a:spLocks noGrp="1"/>
          </p:cNvSpPr>
          <p:nvPr>
            <p:ph type="body" sz="half" idx="2"/>
          </p:nvPr>
        </p:nvSpPr>
        <p:spPr>
          <a:xfrm>
            <a:off x="5868786" y="2508105"/>
            <a:ext cx="5408813" cy="3632493"/>
          </a:xfrm>
        </p:spPr>
        <p:txBody>
          <a:bodyPr vert="horz" lIns="91440" tIns="45720" rIns="91440" bIns="45720" rtlCol="0" anchor="ctr">
            <a:normAutofit/>
          </a:bodyPr>
          <a:lstStyle/>
          <a:p>
            <a:r>
              <a:rPr lang="en-US" sz="1700" b="1" dirty="0"/>
              <a:t>Suicides committed by various age groups in male and female in each country:</a:t>
            </a:r>
          </a:p>
          <a:p>
            <a:r>
              <a:rPr lang="en-US" sz="1700" dirty="0"/>
              <a:t>The analysis shows a consistent pattern where males have higher suicide rates than females across all age groups, with the highest numbers in the 35-54 age range for both genders. Suicides among males peak at 418 compared to 173 for females in this age group, reflecting significant gender disparities. Age-wise, middle-aged individuals face the highest risks, likely due to increased life pressures, while younger (15-24 years) and older (75+ years) groups show comparatively lower numbers. Country-specific trends, such as in Albania, mirror these patterns, emphasizing the need for targeted mental health interventions.</a:t>
            </a:r>
          </a:p>
        </p:txBody>
      </p:sp>
      <p:sp>
        <p:nvSpPr>
          <p:cNvPr id="3" name="AutoShape 2" descr="Binary Code Concept Of Digital Technology Represented In 3d Backgrounds |  JPG Free Download - Pikbest">
            <a:extLst>
              <a:ext uri="{FF2B5EF4-FFF2-40B4-BE49-F238E27FC236}">
                <a16:creationId xmlns:a16="http://schemas.microsoft.com/office/drawing/2014/main" id="{A6BD69CA-C7A8-6FB5-D24E-3C092EAB1B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Binary Code Concept Of Digital Technology Represented In 3d Backgrounds |  JPG Free Download - Pikbest">
            <a:extLst>
              <a:ext uri="{FF2B5EF4-FFF2-40B4-BE49-F238E27FC236}">
                <a16:creationId xmlns:a16="http://schemas.microsoft.com/office/drawing/2014/main" id="{11C45407-DB28-7DAB-EB6D-C8F8F21813D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7530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E00C1-CFE8-0F9C-7035-160E56E5D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465892-5716-F70A-0BFB-A301A596E526}"/>
              </a:ext>
            </a:extLst>
          </p:cNvPr>
          <p:cNvSpPr>
            <a:spLocks noGrp="1"/>
          </p:cNvSpPr>
          <p:nvPr>
            <p:ph type="title"/>
          </p:nvPr>
        </p:nvSpPr>
        <p:spPr>
          <a:xfrm rot="5400000">
            <a:off x="15632" y="3901771"/>
            <a:ext cx="1514125" cy="532518"/>
          </a:xfrm>
          <a:solidFill>
            <a:schemeClr val="accent6">
              <a:lumMod val="60000"/>
              <a:lumOff val="40000"/>
            </a:schemeClr>
          </a:solidFill>
        </p:spPr>
        <p:txBody>
          <a:bodyPr>
            <a:normAutofit/>
          </a:bodyPr>
          <a:lstStyle/>
          <a:p>
            <a:r>
              <a:rPr lang="en-US" sz="2400" dirty="0"/>
              <a:t>RESULTS</a:t>
            </a:r>
            <a:endParaRPr lang="en-IN" sz="2400" dirty="0"/>
          </a:p>
        </p:txBody>
      </p:sp>
      <p:sp>
        <p:nvSpPr>
          <p:cNvPr id="4" name="Text Placeholder 3">
            <a:extLst>
              <a:ext uri="{FF2B5EF4-FFF2-40B4-BE49-F238E27FC236}">
                <a16:creationId xmlns:a16="http://schemas.microsoft.com/office/drawing/2014/main" id="{4DE70821-5A8B-120B-0AAD-579F2B7E29D0}"/>
              </a:ext>
            </a:extLst>
          </p:cNvPr>
          <p:cNvSpPr>
            <a:spLocks noGrp="1"/>
          </p:cNvSpPr>
          <p:nvPr>
            <p:ph type="body" sz="half" idx="2"/>
          </p:nvPr>
        </p:nvSpPr>
        <p:spPr>
          <a:xfrm>
            <a:off x="224589" y="175986"/>
            <a:ext cx="11601651" cy="1756923"/>
          </a:xfrm>
          <a:solidFill>
            <a:schemeClr val="accent6">
              <a:lumMod val="20000"/>
              <a:lumOff val="80000"/>
            </a:schemeClr>
          </a:solidFill>
        </p:spPr>
        <p:txBody>
          <a:bodyPr>
            <a:noAutofit/>
          </a:bodyPr>
          <a:lstStyle/>
          <a:p>
            <a:r>
              <a:rPr lang="en-US" sz="1700" b="1" dirty="0"/>
              <a:t>Suicides committed by various age groups in male and female in each country:</a:t>
            </a:r>
          </a:p>
          <a:p>
            <a:r>
              <a:rPr lang="en-US" sz="1700" dirty="0"/>
              <a:t>The analysis shows a consistent pattern where males have higher suicide rates than females across all age groups, with the highest numbers in the 35-54 age range for both genders. Suicides among males peak at 418 compared to 173 for females in this age group, reflecting significant gender disparities. Age-wise, middle-aged individuals face the highest risks, likely due to increased life pressures, while younger (15-24 years) and older (75+ years) groups show comparatively lower numbers. Country-specific trends, such as in Albania, mirror these patterns, emphasizing the need for targeted mental health interventions.</a:t>
            </a:r>
            <a:endParaRPr lang="en-IN" sz="1700" dirty="0"/>
          </a:p>
        </p:txBody>
      </p:sp>
      <p:pic>
        <p:nvPicPr>
          <p:cNvPr id="5122" name="Picture 2">
            <a:extLst>
              <a:ext uri="{FF2B5EF4-FFF2-40B4-BE49-F238E27FC236}">
                <a16:creationId xmlns:a16="http://schemas.microsoft.com/office/drawing/2014/main" id="{ADA95AD8-0994-2E18-9F83-66B0A0A04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29028"/>
            <a:ext cx="10607040" cy="472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42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F68A1-53EC-4258-16C0-17F846904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6E8BD-E0A3-CEC5-30DB-787795E59984}"/>
              </a:ext>
            </a:extLst>
          </p:cNvPr>
          <p:cNvSpPr>
            <a:spLocks noGrp="1"/>
          </p:cNvSpPr>
          <p:nvPr>
            <p:ph type="title"/>
          </p:nvPr>
        </p:nvSpPr>
        <p:spPr>
          <a:xfrm>
            <a:off x="5834235" y="4805680"/>
            <a:ext cx="1642388" cy="562314"/>
          </a:xfrm>
          <a:solidFill>
            <a:schemeClr val="tx2">
              <a:lumMod val="50000"/>
              <a:lumOff val="50000"/>
            </a:schemeClr>
          </a:solidFill>
        </p:spPr>
        <p:txBody>
          <a:bodyPr>
            <a:normAutofit fontScale="90000"/>
          </a:bodyPr>
          <a:lstStyle/>
          <a:p>
            <a:r>
              <a:rPr lang="en-US" u="sng" dirty="0"/>
              <a:t>RESULTS</a:t>
            </a:r>
            <a:endParaRPr lang="en-IN" u="sng" dirty="0"/>
          </a:p>
        </p:txBody>
      </p:sp>
      <p:sp>
        <p:nvSpPr>
          <p:cNvPr id="4" name="Text Placeholder 3">
            <a:extLst>
              <a:ext uri="{FF2B5EF4-FFF2-40B4-BE49-F238E27FC236}">
                <a16:creationId xmlns:a16="http://schemas.microsoft.com/office/drawing/2014/main" id="{B45F68E7-ED54-5F2C-62A8-D1C44B7717A0}"/>
              </a:ext>
            </a:extLst>
          </p:cNvPr>
          <p:cNvSpPr>
            <a:spLocks noGrp="1"/>
          </p:cNvSpPr>
          <p:nvPr>
            <p:ph type="body" sz="half" idx="2"/>
          </p:nvPr>
        </p:nvSpPr>
        <p:spPr>
          <a:xfrm>
            <a:off x="184049" y="138726"/>
            <a:ext cx="4475331" cy="3087331"/>
          </a:xfrm>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p:spPr>
        <p:txBody>
          <a:bodyPr>
            <a:normAutofit/>
          </a:bodyPr>
          <a:lstStyle/>
          <a:p>
            <a:r>
              <a:rPr lang="en-US" b="1" dirty="0"/>
              <a:t>Population and suicide rate in yearly basics:</a:t>
            </a:r>
            <a:br>
              <a:rPr lang="en-US" b="1" dirty="0"/>
            </a:br>
            <a:endParaRPr lang="en-US" b="1" dirty="0"/>
          </a:p>
          <a:p>
            <a:r>
              <a:rPr lang="en-US" dirty="0"/>
              <a:t>The analysis of population and suicide rates on a yearly basis shows a gradual increase in population over the years, from 1.75 million in 1985 to 1.96 million in 1989. Suicide rates per 100,000 people remain relatively stable but slightly increase, with the highest rate of 12.88 in 1989. Economic indicators such as GDP per capita also show growth, rising from $6,091 in 1985 to $9,725 in 1989, suggesting a potential link between economic conditions and mental health outcomes.</a:t>
            </a:r>
          </a:p>
        </p:txBody>
      </p:sp>
      <p:pic>
        <p:nvPicPr>
          <p:cNvPr id="5" name="Picture 4">
            <a:extLst>
              <a:ext uri="{FF2B5EF4-FFF2-40B4-BE49-F238E27FC236}">
                <a16:creationId xmlns:a16="http://schemas.microsoft.com/office/drawing/2014/main" id="{88D00F44-C969-098E-ABB0-4803997A99B9}"/>
              </a:ext>
            </a:extLst>
          </p:cNvPr>
          <p:cNvPicPr>
            <a:picLocks noChangeAspect="1"/>
          </p:cNvPicPr>
          <p:nvPr/>
        </p:nvPicPr>
        <p:blipFill>
          <a:blip r:embed="rId2"/>
          <a:stretch>
            <a:fillRect/>
          </a:stretch>
        </p:blipFill>
        <p:spPr>
          <a:xfrm>
            <a:off x="272999" y="3350786"/>
            <a:ext cx="4475331" cy="3087331"/>
          </a:xfrm>
          <a:prstGeom prst="rect">
            <a:avLst/>
          </a:prstGeom>
        </p:spPr>
      </p:pic>
      <p:pic>
        <p:nvPicPr>
          <p:cNvPr id="8" name="Picture 7">
            <a:extLst>
              <a:ext uri="{FF2B5EF4-FFF2-40B4-BE49-F238E27FC236}">
                <a16:creationId xmlns:a16="http://schemas.microsoft.com/office/drawing/2014/main" id="{658A45DC-E152-8667-D33F-CACE15B3476F}"/>
              </a:ext>
            </a:extLst>
          </p:cNvPr>
          <p:cNvPicPr>
            <a:picLocks noChangeAspect="1"/>
          </p:cNvPicPr>
          <p:nvPr/>
        </p:nvPicPr>
        <p:blipFill>
          <a:blip r:embed="rId3"/>
          <a:stretch>
            <a:fillRect/>
          </a:stretch>
        </p:blipFill>
        <p:spPr>
          <a:xfrm>
            <a:off x="8562528" y="3613970"/>
            <a:ext cx="2679517" cy="3105304"/>
          </a:xfrm>
          <a:prstGeom prst="rect">
            <a:avLst/>
          </a:prstGeom>
        </p:spPr>
      </p:pic>
      <p:pic>
        <p:nvPicPr>
          <p:cNvPr id="9" name="Picture 8">
            <a:extLst>
              <a:ext uri="{FF2B5EF4-FFF2-40B4-BE49-F238E27FC236}">
                <a16:creationId xmlns:a16="http://schemas.microsoft.com/office/drawing/2014/main" id="{1024D606-7F75-E5F9-3F7E-ED91E3F4300B}"/>
              </a:ext>
            </a:extLst>
          </p:cNvPr>
          <p:cNvPicPr>
            <a:picLocks noChangeAspect="1"/>
          </p:cNvPicPr>
          <p:nvPr/>
        </p:nvPicPr>
        <p:blipFill>
          <a:blip r:embed="rId4"/>
          <a:stretch>
            <a:fillRect/>
          </a:stretch>
        </p:blipFill>
        <p:spPr>
          <a:xfrm>
            <a:off x="4837281" y="0"/>
            <a:ext cx="7170670" cy="3554949"/>
          </a:xfrm>
          <a:prstGeom prst="rect">
            <a:avLst/>
          </a:prstGeom>
        </p:spPr>
      </p:pic>
      <p:sp>
        <p:nvSpPr>
          <p:cNvPr id="3" name="Arrow: Up 2">
            <a:extLst>
              <a:ext uri="{FF2B5EF4-FFF2-40B4-BE49-F238E27FC236}">
                <a16:creationId xmlns:a16="http://schemas.microsoft.com/office/drawing/2014/main" id="{F3EF25B0-D76A-4CF7-47CE-259FEE8C75B0}"/>
              </a:ext>
            </a:extLst>
          </p:cNvPr>
          <p:cNvSpPr/>
          <p:nvPr/>
        </p:nvSpPr>
        <p:spPr>
          <a:xfrm>
            <a:off x="6413113" y="3554949"/>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2854540F-2E29-28C9-4074-F970E76A6438}"/>
              </a:ext>
            </a:extLst>
          </p:cNvPr>
          <p:cNvSpPr/>
          <p:nvPr/>
        </p:nvSpPr>
        <p:spPr>
          <a:xfrm>
            <a:off x="7655197" y="4865565"/>
            <a:ext cx="627568" cy="4425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54D9C54B-D5B2-D876-B496-EC49AC94A9B4}"/>
              </a:ext>
            </a:extLst>
          </p:cNvPr>
          <p:cNvSpPr/>
          <p:nvPr/>
        </p:nvSpPr>
        <p:spPr>
          <a:xfrm>
            <a:off x="5000806" y="4877645"/>
            <a:ext cx="535272" cy="37057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69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F180-5C10-CE1C-9281-194BBCD66439}"/>
              </a:ext>
            </a:extLst>
          </p:cNvPr>
          <p:cNvSpPr>
            <a:spLocks noGrp="1"/>
          </p:cNvSpPr>
          <p:nvPr>
            <p:ph type="title"/>
          </p:nvPr>
        </p:nvSpPr>
        <p:spPr>
          <a:xfrm>
            <a:off x="459222" y="71068"/>
            <a:ext cx="3325811" cy="798513"/>
          </a:xfrm>
          <a:solidFill>
            <a:schemeClr val="accent2">
              <a:lumMod val="75000"/>
            </a:schemeClr>
          </a:solidFill>
        </p:spPr>
        <p:txBody>
          <a:bodyPr>
            <a:normAutofit/>
          </a:bodyPr>
          <a:lstStyle/>
          <a:p>
            <a:r>
              <a:rPr lang="en-US" sz="4200" dirty="0">
                <a:solidFill>
                  <a:schemeClr val="bg2"/>
                </a:solidFill>
              </a:rPr>
              <a:t>  ABSTRACT</a:t>
            </a:r>
          </a:p>
        </p:txBody>
      </p:sp>
      <p:pic>
        <p:nvPicPr>
          <p:cNvPr id="6" name="Content Placeholder 5">
            <a:extLst>
              <a:ext uri="{FF2B5EF4-FFF2-40B4-BE49-F238E27FC236}">
                <a16:creationId xmlns:a16="http://schemas.microsoft.com/office/drawing/2014/main" id="{D2D4B829-006B-CC15-EE2D-56F0734628C7}"/>
              </a:ext>
            </a:extLst>
          </p:cNvPr>
          <p:cNvPicPr>
            <a:picLocks noGrp="1" noChangeAspect="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l="53472"/>
          <a:stretch/>
        </p:blipFill>
        <p:spPr>
          <a:xfrm>
            <a:off x="6942666" y="0"/>
            <a:ext cx="5249333" cy="6857999"/>
          </a:xfrm>
        </p:spPr>
      </p:pic>
      <p:sp>
        <p:nvSpPr>
          <p:cNvPr id="4" name="Text Placeholder 3">
            <a:extLst>
              <a:ext uri="{FF2B5EF4-FFF2-40B4-BE49-F238E27FC236}">
                <a16:creationId xmlns:a16="http://schemas.microsoft.com/office/drawing/2014/main" id="{9C01D1A4-4C2D-5DFE-3198-69DCAFCBC151}"/>
              </a:ext>
            </a:extLst>
          </p:cNvPr>
          <p:cNvSpPr>
            <a:spLocks noGrp="1"/>
          </p:cNvSpPr>
          <p:nvPr>
            <p:ph type="body" sz="half" idx="2"/>
          </p:nvPr>
        </p:nvSpPr>
        <p:spPr>
          <a:xfrm>
            <a:off x="1204911" y="974216"/>
            <a:ext cx="5673994" cy="1649111"/>
          </a:xfrm>
          <a:solidFill>
            <a:schemeClr val="accent2">
              <a:lumMod val="40000"/>
              <a:lumOff val="60000"/>
            </a:schemeClr>
          </a:solidFill>
        </p:spPr>
        <p:txBody>
          <a:bodyPr>
            <a:normAutofit fontScale="85000" lnSpcReduction="10000"/>
          </a:bodyPr>
          <a:lstStyle/>
          <a:p>
            <a:pPr algn="ctr"/>
            <a:r>
              <a:rPr lang="en-US" sz="2000" b="1" u="sng" dirty="0"/>
              <a:t>Motive:</a:t>
            </a:r>
          </a:p>
          <a:p>
            <a:pPr marL="285750" indent="-285750" algn="just">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The primary aim of this project is to investigate global suicide trends and uncover patterns and insights that can inform policymakers, mental health professionals, and social scientists. By analyzing data from multiple perspectives, this project seeks to provide actionable recommendations for targeted interventions aimed at reducing suicide rates worldwide.</a:t>
            </a:r>
          </a:p>
        </p:txBody>
      </p:sp>
      <p:sp>
        <p:nvSpPr>
          <p:cNvPr id="12" name="TextBox 11">
            <a:extLst>
              <a:ext uri="{FF2B5EF4-FFF2-40B4-BE49-F238E27FC236}">
                <a16:creationId xmlns:a16="http://schemas.microsoft.com/office/drawing/2014/main" id="{6F6DCC9D-A0AD-AF58-EBD9-B83B9A5C6D41}"/>
              </a:ext>
            </a:extLst>
          </p:cNvPr>
          <p:cNvSpPr txBox="1"/>
          <p:nvPr/>
        </p:nvSpPr>
        <p:spPr>
          <a:xfrm>
            <a:off x="366846" y="2727962"/>
            <a:ext cx="6058162" cy="4016484"/>
          </a:xfrm>
          <a:prstGeom prst="rect">
            <a:avLst/>
          </a:prstGeom>
          <a:solidFill>
            <a:schemeClr val="accent2">
              <a:lumMod val="20000"/>
              <a:lumOff val="80000"/>
            </a:schemeClr>
          </a:solidFill>
        </p:spPr>
        <p:txBody>
          <a:bodyPr wrap="square" rtlCol="0">
            <a:spAutoFit/>
          </a:bodyPr>
          <a:lstStyle/>
          <a:p>
            <a:pPr algn="just"/>
            <a:r>
              <a:rPr lang="en-US" sz="1500" b="1" u="sng" dirty="0"/>
              <a:t>Objective:</a:t>
            </a:r>
            <a:br>
              <a:rPr lang="en-US" sz="1500" dirty="0"/>
            </a:br>
            <a:r>
              <a:rPr lang="en-US" sz="1500" dirty="0"/>
              <a:t>This project involves conducting comprehensive exploratory data analysis (EDA), followed by cleaning and preprocessing the data to ensure its reliability and usability. Key visualizations will be created to reveal trends in suicide rates based on critical factors such as country, age group, gender, and socioeconomic indicators like GDP and Human Development Index (HDI).</a:t>
            </a:r>
          </a:p>
          <a:p>
            <a:pPr algn="just"/>
            <a:r>
              <a:rPr lang="en-US" sz="1500" dirty="0"/>
              <a:t>To enhance the analysis, machine learning algorithms will be applied to the dataset, enabling predictions of suicide rates and identifying potential risk factors. These models will support deeper insights into the interplay of variables and allow the development of strategies for prevention.</a:t>
            </a:r>
          </a:p>
          <a:p>
            <a:pPr algn="just"/>
            <a:r>
              <a:rPr lang="en-US" sz="1500" dirty="0"/>
              <a:t>The integration of machine learning not only provides predictive capabilities but also identifies hidden relationships between variables, offering a more sophisticated understanding of the global suicide phenomenon. This work aspires to empower decision-makers with data-driven insights to combat this pressing global issue effectively.</a:t>
            </a:r>
          </a:p>
        </p:txBody>
      </p:sp>
      <p:cxnSp>
        <p:nvCxnSpPr>
          <p:cNvPr id="10" name="Straight Connector 9">
            <a:extLst>
              <a:ext uri="{FF2B5EF4-FFF2-40B4-BE49-F238E27FC236}">
                <a16:creationId xmlns:a16="http://schemas.microsoft.com/office/drawing/2014/main" id="{8660F048-1F3E-5096-521B-B3F443EF3AA8}"/>
              </a:ext>
            </a:extLst>
          </p:cNvPr>
          <p:cNvCxnSpPr>
            <a:cxnSpLocks/>
          </p:cNvCxnSpPr>
          <p:nvPr/>
        </p:nvCxnSpPr>
        <p:spPr>
          <a:xfrm>
            <a:off x="366846" y="71068"/>
            <a:ext cx="0" cy="79851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7701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3D095-5EC0-9233-A6FE-B092B4E252F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B1B6463-60C0-37F4-92FD-866CF5FC17A2}"/>
              </a:ext>
            </a:extLst>
          </p:cNvPr>
          <p:cNvSpPr>
            <a:spLocks noGrp="1"/>
          </p:cNvSpPr>
          <p:nvPr>
            <p:ph type="body" sz="half" idx="2"/>
          </p:nvPr>
        </p:nvSpPr>
        <p:spPr>
          <a:xfrm>
            <a:off x="115534" y="139958"/>
            <a:ext cx="4731981" cy="3426202"/>
          </a:xfr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a:noAutofit/>
          </a:bodyPr>
          <a:lstStyle/>
          <a:p>
            <a:r>
              <a:rPr lang="en-US" sz="1800" b="1" dirty="0"/>
              <a:t>Merge population and suicide no with </a:t>
            </a:r>
            <a:r>
              <a:rPr lang="en-US" sz="1800" b="1" dirty="0" err="1"/>
              <a:t>yearlywise</a:t>
            </a:r>
            <a:r>
              <a:rPr lang="en-US" sz="1800" b="1" dirty="0"/>
              <a:t>:</a:t>
            </a:r>
          </a:p>
          <a:p>
            <a:endParaRPr lang="en-US" sz="1800" b="1" dirty="0"/>
          </a:p>
          <a:p>
            <a:r>
              <a:rPr lang="en-US" sz="1800" dirty="0"/>
              <a:t>The merged data of population and suicide numbers on a yearly basis highlights a steady increase in population from 1.75 million in 1985 to 1.96 million in 1989. Meanwhile, the total number of suicides shows some fluctuations, with a rise from 201.5 in 1985 to a peak of 256.8 in 1989. This indicates a potential correlation between population growth and the number of suicides over time.</a:t>
            </a:r>
          </a:p>
        </p:txBody>
      </p:sp>
      <p:pic>
        <p:nvPicPr>
          <p:cNvPr id="6" name="Picture 5">
            <a:extLst>
              <a:ext uri="{FF2B5EF4-FFF2-40B4-BE49-F238E27FC236}">
                <a16:creationId xmlns:a16="http://schemas.microsoft.com/office/drawing/2014/main" id="{38B82E35-CAE6-D325-1CEB-CD6D5A07DA3B}"/>
              </a:ext>
            </a:extLst>
          </p:cNvPr>
          <p:cNvPicPr>
            <a:picLocks noChangeAspect="1"/>
          </p:cNvPicPr>
          <p:nvPr/>
        </p:nvPicPr>
        <p:blipFill>
          <a:blip r:embed="rId2"/>
          <a:stretch>
            <a:fillRect/>
          </a:stretch>
        </p:blipFill>
        <p:spPr>
          <a:xfrm>
            <a:off x="6674825" y="246965"/>
            <a:ext cx="4731981" cy="3012644"/>
          </a:xfrm>
          <a:prstGeom prst="rect">
            <a:avLst/>
          </a:prstGeom>
        </p:spPr>
      </p:pic>
      <p:pic>
        <p:nvPicPr>
          <p:cNvPr id="7" name="Picture 6">
            <a:extLst>
              <a:ext uri="{FF2B5EF4-FFF2-40B4-BE49-F238E27FC236}">
                <a16:creationId xmlns:a16="http://schemas.microsoft.com/office/drawing/2014/main" id="{727571B3-0692-8BC7-A5B9-6A4D3AEC1A56}"/>
              </a:ext>
            </a:extLst>
          </p:cNvPr>
          <p:cNvPicPr>
            <a:picLocks noChangeAspect="1"/>
          </p:cNvPicPr>
          <p:nvPr/>
        </p:nvPicPr>
        <p:blipFill>
          <a:blip r:embed="rId3"/>
          <a:stretch>
            <a:fillRect/>
          </a:stretch>
        </p:blipFill>
        <p:spPr>
          <a:xfrm>
            <a:off x="3179831" y="3598392"/>
            <a:ext cx="8697203" cy="3154293"/>
          </a:xfrm>
          <a:prstGeom prst="rect">
            <a:avLst/>
          </a:prstGeom>
        </p:spPr>
      </p:pic>
      <p:sp>
        <p:nvSpPr>
          <p:cNvPr id="3" name="TextBox 2">
            <a:extLst>
              <a:ext uri="{FF2B5EF4-FFF2-40B4-BE49-F238E27FC236}">
                <a16:creationId xmlns:a16="http://schemas.microsoft.com/office/drawing/2014/main" id="{BE112460-0FD9-64A4-10FC-59A250A7B108}"/>
              </a:ext>
            </a:extLst>
          </p:cNvPr>
          <p:cNvSpPr txBox="1"/>
          <p:nvPr/>
        </p:nvSpPr>
        <p:spPr>
          <a:xfrm>
            <a:off x="5687665" y="823668"/>
            <a:ext cx="635000" cy="1477328"/>
          </a:xfrm>
          <a:prstGeom prst="rect">
            <a:avLst/>
          </a:prstGeom>
          <a:solidFill>
            <a:schemeClr val="accent6">
              <a:lumMod val="40000"/>
              <a:lumOff val="60000"/>
            </a:schemeClr>
          </a:solidFill>
          <a:ln>
            <a:solidFill>
              <a:schemeClr val="tx2"/>
            </a:solidFill>
          </a:ln>
        </p:spPr>
        <p:txBody>
          <a:bodyPr wrap="square" rtlCol="0">
            <a:spAutoFit/>
          </a:bodyPr>
          <a:lstStyle/>
          <a:p>
            <a:r>
              <a:rPr lang="en-US" b="1" dirty="0"/>
              <a:t>C</a:t>
            </a:r>
          </a:p>
          <a:p>
            <a:r>
              <a:rPr lang="en-US" b="1" dirty="0"/>
              <a:t>O</a:t>
            </a:r>
          </a:p>
          <a:p>
            <a:r>
              <a:rPr lang="en-US" b="1" dirty="0"/>
              <a:t>D</a:t>
            </a:r>
          </a:p>
          <a:p>
            <a:r>
              <a:rPr lang="en-US" b="1" dirty="0"/>
              <a:t>E</a:t>
            </a:r>
          </a:p>
          <a:p>
            <a:endParaRPr lang="en-US" b="1" dirty="0"/>
          </a:p>
        </p:txBody>
      </p:sp>
      <p:cxnSp>
        <p:nvCxnSpPr>
          <p:cNvPr id="8" name="Straight Connector 7">
            <a:extLst>
              <a:ext uri="{FF2B5EF4-FFF2-40B4-BE49-F238E27FC236}">
                <a16:creationId xmlns:a16="http://schemas.microsoft.com/office/drawing/2014/main" id="{4EF85295-FCC4-9791-BE95-0654E76C9EE0}"/>
              </a:ext>
            </a:extLst>
          </p:cNvPr>
          <p:cNvCxnSpPr/>
          <p:nvPr/>
        </p:nvCxnSpPr>
        <p:spPr>
          <a:xfrm>
            <a:off x="5506720" y="823668"/>
            <a:ext cx="0" cy="1477328"/>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8582E9D-4332-7522-2672-8C49FEF73081}"/>
              </a:ext>
            </a:extLst>
          </p:cNvPr>
          <p:cNvSpPr txBox="1"/>
          <p:nvPr/>
        </p:nvSpPr>
        <p:spPr>
          <a:xfrm>
            <a:off x="1148080" y="4806206"/>
            <a:ext cx="1554480" cy="477054"/>
          </a:xfrm>
          <a:prstGeom prst="rect">
            <a:avLst/>
          </a:prstGeom>
          <a:solidFill>
            <a:schemeClr val="accent6">
              <a:lumMod val="60000"/>
              <a:lumOff val="40000"/>
            </a:schemeClr>
          </a:solidFill>
        </p:spPr>
        <p:txBody>
          <a:bodyPr wrap="square">
            <a:spAutoFit/>
          </a:bodyPr>
          <a:lstStyle/>
          <a:p>
            <a:r>
              <a:rPr lang="en-US" sz="2500" u="sng" dirty="0"/>
              <a:t>RESULTS</a:t>
            </a:r>
            <a:endParaRPr lang="en-US" sz="2500" dirty="0"/>
          </a:p>
        </p:txBody>
      </p:sp>
    </p:spTree>
    <p:extLst>
      <p:ext uri="{BB962C8B-B14F-4D97-AF65-F5344CB8AC3E}">
        <p14:creationId xmlns:p14="http://schemas.microsoft.com/office/powerpoint/2010/main" val="2722854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9AD8E-8C10-E8EC-DBE3-DE6DD2E6644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CE3A3E8-05BB-DCA2-C3D2-F7777DD74059}"/>
              </a:ext>
            </a:extLst>
          </p:cNvPr>
          <p:cNvSpPr>
            <a:spLocks noGrp="1"/>
          </p:cNvSpPr>
          <p:nvPr>
            <p:ph type="body" sz="half" idx="2"/>
          </p:nvPr>
        </p:nvSpPr>
        <p:spPr>
          <a:xfrm>
            <a:off x="213251" y="199095"/>
            <a:ext cx="4104749" cy="3468665"/>
          </a:xfrm>
          <a:solidFill>
            <a:schemeClr val="accent6"/>
          </a:solidFill>
        </p:spPr>
        <p:txBody>
          <a:bodyPr>
            <a:noAutofit/>
          </a:bodyPr>
          <a:lstStyle/>
          <a:p>
            <a:r>
              <a:rPr lang="en-US" sz="1700" b="1" dirty="0"/>
              <a:t>Suicide rate in male and female yearly:</a:t>
            </a:r>
          </a:p>
          <a:p>
            <a:r>
              <a:rPr lang="en-US" sz="1700" dirty="0"/>
              <a:t>The yearly suicide rates for males and females show significant gender disparities. For males, the suicide rate starts at 290.22 in 1985 and increases to 381.04 by 1989, reflecting a steady rise in male suicides. For females, the rate is lower, starting at 112.77 in 1985 and rising to 132.57 in 1989. Although the female rate increases over time, the gap between male and female suicide rates widens, highlighting a persistent and growing gender disparity in suicide rates over these years.</a:t>
            </a:r>
          </a:p>
        </p:txBody>
      </p:sp>
      <p:pic>
        <p:nvPicPr>
          <p:cNvPr id="5" name="Picture 4">
            <a:extLst>
              <a:ext uri="{FF2B5EF4-FFF2-40B4-BE49-F238E27FC236}">
                <a16:creationId xmlns:a16="http://schemas.microsoft.com/office/drawing/2014/main" id="{78F324AF-186E-2310-57EB-457032EFFDE7}"/>
              </a:ext>
            </a:extLst>
          </p:cNvPr>
          <p:cNvPicPr>
            <a:picLocks noChangeAspect="1"/>
          </p:cNvPicPr>
          <p:nvPr/>
        </p:nvPicPr>
        <p:blipFill>
          <a:blip r:embed="rId2"/>
          <a:stretch>
            <a:fillRect/>
          </a:stretch>
        </p:blipFill>
        <p:spPr>
          <a:xfrm>
            <a:off x="5300925" y="3695485"/>
            <a:ext cx="6629514" cy="3070841"/>
          </a:xfrm>
          <a:prstGeom prst="rect">
            <a:avLst/>
          </a:prstGeom>
        </p:spPr>
      </p:pic>
      <p:pic>
        <p:nvPicPr>
          <p:cNvPr id="6152" name="Picture 8">
            <a:extLst>
              <a:ext uri="{FF2B5EF4-FFF2-40B4-BE49-F238E27FC236}">
                <a16:creationId xmlns:a16="http://schemas.microsoft.com/office/drawing/2014/main" id="{3465203E-1001-1FA8-6EA4-DBA71559C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0" y="199095"/>
            <a:ext cx="7660749" cy="33789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9067D64-2514-0128-441A-63BCDFBC30D4}"/>
              </a:ext>
            </a:extLst>
          </p:cNvPr>
          <p:cNvPicPr>
            <a:picLocks noChangeAspect="1"/>
          </p:cNvPicPr>
          <p:nvPr/>
        </p:nvPicPr>
        <p:blipFill>
          <a:blip r:embed="rId4"/>
          <a:stretch>
            <a:fillRect/>
          </a:stretch>
        </p:blipFill>
        <p:spPr>
          <a:xfrm>
            <a:off x="380126" y="4728541"/>
            <a:ext cx="4709739" cy="1892016"/>
          </a:xfrm>
          <a:prstGeom prst="rect">
            <a:avLst/>
          </a:prstGeom>
        </p:spPr>
      </p:pic>
      <p:sp>
        <p:nvSpPr>
          <p:cNvPr id="3" name="Title 1">
            <a:extLst>
              <a:ext uri="{FF2B5EF4-FFF2-40B4-BE49-F238E27FC236}">
                <a16:creationId xmlns:a16="http://schemas.microsoft.com/office/drawing/2014/main" id="{2B429E79-81D2-9537-1EB4-A5EE5EA6FC06}"/>
              </a:ext>
            </a:extLst>
          </p:cNvPr>
          <p:cNvSpPr txBox="1">
            <a:spLocks/>
          </p:cNvSpPr>
          <p:nvPr/>
        </p:nvSpPr>
        <p:spPr>
          <a:xfrm>
            <a:off x="1522600" y="3916993"/>
            <a:ext cx="1642388" cy="562314"/>
          </a:xfrm>
          <a:prstGeom prst="rect">
            <a:avLst/>
          </a:prstGeom>
          <a:solidFill>
            <a:schemeClr val="tx2">
              <a:lumMod val="50000"/>
              <a:lumOff val="50000"/>
            </a:schemeClr>
          </a:solidFill>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u="sng" dirty="0"/>
              <a:t>RESULTS</a:t>
            </a:r>
            <a:endParaRPr lang="en-IN" u="sng" dirty="0"/>
          </a:p>
        </p:txBody>
      </p:sp>
      <p:sp>
        <p:nvSpPr>
          <p:cNvPr id="6" name="Arrow: Right 5">
            <a:extLst>
              <a:ext uri="{FF2B5EF4-FFF2-40B4-BE49-F238E27FC236}">
                <a16:creationId xmlns:a16="http://schemas.microsoft.com/office/drawing/2014/main" id="{E4F3D94B-F727-4E0A-207B-22015DFD8526}"/>
              </a:ext>
            </a:extLst>
          </p:cNvPr>
          <p:cNvSpPr/>
          <p:nvPr/>
        </p:nvSpPr>
        <p:spPr>
          <a:xfrm>
            <a:off x="3343562" y="3976878"/>
            <a:ext cx="627568" cy="4425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114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3B738-96F2-8C65-5465-EC3402BCCCA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5AE83D1-9A4E-C721-18E2-84F74869A3E3}"/>
              </a:ext>
            </a:extLst>
          </p:cNvPr>
          <p:cNvSpPr>
            <a:spLocks noGrp="1"/>
          </p:cNvSpPr>
          <p:nvPr>
            <p:ph type="body" sz="half" idx="2"/>
          </p:nvPr>
        </p:nvSpPr>
        <p:spPr>
          <a:xfrm>
            <a:off x="7910848" y="318706"/>
            <a:ext cx="3932237" cy="3338894"/>
          </a:xfrm>
          <a:solidFill>
            <a:schemeClr val="accent5">
              <a:lumMod val="20000"/>
              <a:lumOff val="80000"/>
            </a:schemeClr>
          </a:solidFill>
        </p:spPr>
        <p:txBody>
          <a:bodyPr>
            <a:normAutofit lnSpcReduction="10000"/>
          </a:bodyPr>
          <a:lstStyle/>
          <a:p>
            <a:r>
              <a:rPr lang="en-US" b="1" dirty="0"/>
              <a:t>Suicide rate over the period of time in each country:</a:t>
            </a:r>
            <a:br>
              <a:rPr lang="en-US" b="1" dirty="0"/>
            </a:br>
            <a:br>
              <a:rPr lang="en-US" b="1" dirty="0"/>
            </a:br>
            <a:r>
              <a:rPr lang="en-US" dirty="0"/>
              <a:t>The chart shows average suicide numbers over time across various countries from the mid-1980s to 2016. Argentina, Austria, and Australia exhibit significantly higher suicide rates, with Argentina showing a notable increase after 2000. In contrast, countries like Antigua and Barbuda, Armenia, and Bahrain maintain consistently lower rates. The data highlights significant disparities between countries, with some showing rising trends while others remain stable or low.</a:t>
            </a:r>
          </a:p>
        </p:txBody>
      </p:sp>
      <p:pic>
        <p:nvPicPr>
          <p:cNvPr id="6" name="Picture 5">
            <a:extLst>
              <a:ext uri="{FF2B5EF4-FFF2-40B4-BE49-F238E27FC236}">
                <a16:creationId xmlns:a16="http://schemas.microsoft.com/office/drawing/2014/main" id="{E9EFC7BB-4CF6-FD15-598A-1F34931F04DE}"/>
              </a:ext>
            </a:extLst>
          </p:cNvPr>
          <p:cNvPicPr>
            <a:picLocks noChangeAspect="1"/>
          </p:cNvPicPr>
          <p:nvPr/>
        </p:nvPicPr>
        <p:blipFill>
          <a:blip r:embed="rId2"/>
          <a:stretch>
            <a:fillRect/>
          </a:stretch>
        </p:blipFill>
        <p:spPr>
          <a:xfrm>
            <a:off x="175972" y="3749040"/>
            <a:ext cx="8178933" cy="2790254"/>
          </a:xfrm>
          <a:prstGeom prst="rect">
            <a:avLst/>
          </a:prstGeom>
        </p:spPr>
      </p:pic>
      <p:pic>
        <p:nvPicPr>
          <p:cNvPr id="7" name="Picture 6">
            <a:extLst>
              <a:ext uri="{FF2B5EF4-FFF2-40B4-BE49-F238E27FC236}">
                <a16:creationId xmlns:a16="http://schemas.microsoft.com/office/drawing/2014/main" id="{62CFA8C1-C13E-5ABA-1B71-B910A6F62D43}"/>
              </a:ext>
            </a:extLst>
          </p:cNvPr>
          <p:cNvPicPr>
            <a:picLocks noChangeAspect="1"/>
          </p:cNvPicPr>
          <p:nvPr/>
        </p:nvPicPr>
        <p:blipFill>
          <a:blip r:embed="rId3"/>
          <a:stretch>
            <a:fillRect/>
          </a:stretch>
        </p:blipFill>
        <p:spPr>
          <a:xfrm>
            <a:off x="100305" y="112140"/>
            <a:ext cx="7641615" cy="3423540"/>
          </a:xfrm>
          <a:prstGeom prst="rect">
            <a:avLst/>
          </a:prstGeom>
        </p:spPr>
      </p:pic>
    </p:spTree>
    <p:extLst>
      <p:ext uri="{BB962C8B-B14F-4D97-AF65-F5344CB8AC3E}">
        <p14:creationId xmlns:p14="http://schemas.microsoft.com/office/powerpoint/2010/main" val="3840160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1B616CE-608C-6148-C19D-D0DF1EBC5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576"/>
            <a:ext cx="12142834" cy="44002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E9C80D-ADD5-E183-0B28-86A2271F89F8}"/>
              </a:ext>
            </a:extLst>
          </p:cNvPr>
          <p:cNvSpPr>
            <a:spLocks noGrp="1"/>
          </p:cNvSpPr>
          <p:nvPr>
            <p:ph type="title"/>
          </p:nvPr>
        </p:nvSpPr>
        <p:spPr>
          <a:xfrm>
            <a:off x="1000600" y="91440"/>
            <a:ext cx="2331880" cy="955040"/>
          </a:xfrm>
          <a:solidFill>
            <a:schemeClr val="accent5">
              <a:lumMod val="60000"/>
              <a:lumOff val="40000"/>
            </a:schemeClr>
          </a:solidFill>
        </p:spPr>
        <p:txBody>
          <a:bodyPr>
            <a:normAutofit/>
          </a:bodyPr>
          <a:lstStyle/>
          <a:p>
            <a:pPr algn="ctr"/>
            <a:r>
              <a:rPr lang="en-US" sz="4000" u="sng" dirty="0"/>
              <a:t>RESULTS</a:t>
            </a:r>
            <a:endParaRPr lang="en-IN" sz="4000" u="sng" dirty="0"/>
          </a:p>
        </p:txBody>
      </p:sp>
    </p:spTree>
    <p:extLst>
      <p:ext uri="{BB962C8B-B14F-4D97-AF65-F5344CB8AC3E}">
        <p14:creationId xmlns:p14="http://schemas.microsoft.com/office/powerpoint/2010/main" val="2139285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F60500-E4AD-4A47-069A-3F652FD914D8}"/>
            </a:ext>
          </a:extLst>
        </p:cNvPr>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603E0-1856-6C2D-E3A6-6C51839F5D3F}"/>
              </a:ext>
            </a:extLst>
          </p:cNvPr>
          <p:cNvSpPr>
            <a:spLocks noGrp="1"/>
          </p:cNvSpPr>
          <p:nvPr>
            <p:ph type="title"/>
          </p:nvPr>
        </p:nvSpPr>
        <p:spPr>
          <a:xfrm>
            <a:off x="640080" y="329184"/>
            <a:ext cx="6894576" cy="1783080"/>
          </a:xfrm>
          <a:solidFill>
            <a:schemeClr val="accent2">
              <a:lumMod val="20000"/>
              <a:lumOff val="80000"/>
            </a:schemeClr>
          </a:solidFill>
        </p:spPr>
        <p:txBody>
          <a:bodyPr vert="horz" lIns="91440" tIns="45720" rIns="91440" bIns="45720" rtlCol="0" anchor="b">
            <a:normAutofit/>
          </a:bodyPr>
          <a:lstStyle/>
          <a:p>
            <a:r>
              <a:rPr lang="en-US" sz="5400" u="sng" dirty="0"/>
              <a:t>RESULTS</a:t>
            </a:r>
          </a:p>
        </p:txBody>
      </p:sp>
      <p:sp>
        <p:nvSpPr>
          <p:cNvPr id="51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FCE3ACC-A336-A900-5899-DC7F1FF85F76}"/>
              </a:ext>
            </a:extLst>
          </p:cNvPr>
          <p:cNvSpPr>
            <a:spLocks noGrp="1"/>
          </p:cNvSpPr>
          <p:nvPr>
            <p:ph type="body" sz="half" idx="2"/>
          </p:nvPr>
        </p:nvSpPr>
        <p:spPr>
          <a:xfrm>
            <a:off x="640080" y="2706624"/>
            <a:ext cx="6894576" cy="3483864"/>
          </a:xfrm>
          <a:solidFill>
            <a:schemeClr val="accent5">
              <a:lumMod val="20000"/>
              <a:lumOff val="80000"/>
            </a:schemeClr>
          </a:solidFill>
        </p:spPr>
        <p:txBody>
          <a:bodyPr vert="horz" lIns="91440" tIns="45720" rIns="91440" bIns="45720" rtlCol="0">
            <a:normAutofit/>
          </a:bodyPr>
          <a:lstStyle/>
          <a:p>
            <a:r>
              <a:rPr lang="en-US" sz="2200" b="1" dirty="0"/>
              <a:t>GDP evaluation of each country yearly basis:</a:t>
            </a:r>
            <a:br>
              <a:rPr lang="en-US" sz="2200" b="1" dirty="0"/>
            </a:br>
            <a:br>
              <a:rPr lang="en-US" sz="2200" b="1" dirty="0"/>
            </a:br>
            <a:r>
              <a:rPr lang="en-US" sz="2200" dirty="0"/>
              <a:t>Albania's GDP showed stability from 1987 to 1989, with values around $2.1 to $2.3 billion. However, there was a sharp decline in 1992 to $709 million, likely due to economic disruptions during that period. By 1993, the GDP rebounded to $1.2 billion, indicating signs of recovery.</a:t>
            </a:r>
          </a:p>
        </p:txBody>
      </p:sp>
      <p:pic>
        <p:nvPicPr>
          <p:cNvPr id="5" name="Picture 4" descr="A screenshot of a computer&#10;&#10;Description automatically generated">
            <a:extLst>
              <a:ext uri="{FF2B5EF4-FFF2-40B4-BE49-F238E27FC236}">
                <a16:creationId xmlns:a16="http://schemas.microsoft.com/office/drawing/2014/main" id="{D93737BA-06F7-10AB-38B0-9D4A5FDC75BC}"/>
              </a:ext>
            </a:extLst>
          </p:cNvPr>
          <p:cNvPicPr>
            <a:picLocks noChangeAspect="1"/>
          </p:cNvPicPr>
          <p:nvPr/>
        </p:nvPicPr>
        <p:blipFill>
          <a:blip r:embed="rId2"/>
          <a:stretch>
            <a:fillRect/>
          </a:stretch>
        </p:blipFill>
        <p:spPr>
          <a:xfrm>
            <a:off x="7932906" y="329183"/>
            <a:ext cx="3876084" cy="3429969"/>
          </a:xfrm>
          <a:prstGeom prst="rect">
            <a:avLst/>
          </a:prstGeom>
        </p:spPr>
      </p:pic>
      <p:pic>
        <p:nvPicPr>
          <p:cNvPr id="5124" name="Picture 4" descr="System Royalty-Free Images, Stock Photos &amp; Pictures | Shutterstock">
            <a:extLst>
              <a:ext uri="{FF2B5EF4-FFF2-40B4-BE49-F238E27FC236}">
                <a16:creationId xmlns:a16="http://schemas.microsoft.com/office/drawing/2014/main" id="{2205298D-E886-4570-27D4-736EFF3F7E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187"/>
          <a:stretch/>
        </p:blipFill>
        <p:spPr bwMode="auto">
          <a:xfrm>
            <a:off x="7932906" y="3852458"/>
            <a:ext cx="3876084" cy="249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48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73F5CE-8425-9CB4-D4B1-2ABF854E527B}"/>
            </a:ext>
          </a:extLst>
        </p:cNvPr>
        <p:cNvGrpSpPr/>
        <p:nvPr/>
      </p:nvGrpSpPr>
      <p:grpSpPr>
        <a:xfrm>
          <a:off x="0" y="0"/>
          <a:ext cx="0" cy="0"/>
          <a:chOff x="0" y="0"/>
          <a:chExt cx="0" cy="0"/>
        </a:xfrm>
      </p:grpSpPr>
      <p:sp>
        <p:nvSpPr>
          <p:cNvPr id="7175" name="Rectangle 7174">
            <a:extLst>
              <a:ext uri="{FF2B5EF4-FFF2-40B4-BE49-F238E27FC236}">
                <a16:creationId xmlns:a16="http://schemas.microsoft.com/office/drawing/2014/main" id="{E8E61EE1-0ACC-1891-15A7-CC6DCDD5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E52431-B52E-F114-A00F-81780124074C}"/>
              </a:ext>
            </a:extLst>
          </p:cNvPr>
          <p:cNvSpPr>
            <a:spLocks noGrp="1"/>
          </p:cNvSpPr>
          <p:nvPr>
            <p:ph type="title"/>
          </p:nvPr>
        </p:nvSpPr>
        <p:spPr>
          <a:xfrm>
            <a:off x="698357" y="5106277"/>
            <a:ext cx="4284420" cy="676422"/>
          </a:xfrm>
        </p:spPr>
        <p:txBody>
          <a:bodyPr vert="horz" lIns="91440" tIns="45720" rIns="91440" bIns="45720" rtlCol="0" anchor="t">
            <a:normAutofit fontScale="90000"/>
          </a:bodyPr>
          <a:lstStyle/>
          <a:p>
            <a:r>
              <a:rPr lang="en-US" sz="4400" dirty="0">
                <a:solidFill>
                  <a:schemeClr val="bg1"/>
                </a:solidFill>
              </a:rPr>
              <a:t>RESULTS</a:t>
            </a:r>
          </a:p>
        </p:txBody>
      </p:sp>
      <p:pic>
        <p:nvPicPr>
          <p:cNvPr id="7170" name="Picture 2" descr="System Royalty-Free Images, Stock Photos &amp; Pictures | Shutterstock">
            <a:extLst>
              <a:ext uri="{FF2B5EF4-FFF2-40B4-BE49-F238E27FC236}">
                <a16:creationId xmlns:a16="http://schemas.microsoft.com/office/drawing/2014/main" id="{FF1E4730-B62B-FF1C-4463-2099F05D9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081"/>
          <a:stretch/>
        </p:blipFill>
        <p:spPr bwMode="auto">
          <a:xfrm>
            <a:off x="21511" y="908152"/>
            <a:ext cx="6078672" cy="4048312"/>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38D29A57-1F54-9F14-9B0A-83B25AD5D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3497CD6-435C-44A8-55F3-6B9BAAF6F100}"/>
              </a:ext>
            </a:extLst>
          </p:cNvPr>
          <p:cNvPicPr>
            <a:picLocks noChangeAspect="1"/>
          </p:cNvPicPr>
          <p:nvPr/>
        </p:nvPicPr>
        <p:blipFill>
          <a:blip r:embed="rId3"/>
          <a:stretch>
            <a:fillRect/>
          </a:stretch>
        </p:blipFill>
        <p:spPr>
          <a:xfrm>
            <a:off x="6652267" y="220810"/>
            <a:ext cx="4896960" cy="2289329"/>
          </a:xfrm>
          <a:prstGeom prst="rect">
            <a:avLst/>
          </a:prstGeom>
        </p:spPr>
      </p:pic>
      <p:pic>
        <p:nvPicPr>
          <p:cNvPr id="8" name="Picture 7">
            <a:extLst>
              <a:ext uri="{FF2B5EF4-FFF2-40B4-BE49-F238E27FC236}">
                <a16:creationId xmlns:a16="http://schemas.microsoft.com/office/drawing/2014/main" id="{20AF26F0-1118-A96E-B123-86881EB3ADA5}"/>
              </a:ext>
            </a:extLst>
          </p:cNvPr>
          <p:cNvPicPr>
            <a:picLocks noChangeAspect="1"/>
          </p:cNvPicPr>
          <p:nvPr/>
        </p:nvPicPr>
        <p:blipFill>
          <a:blip r:embed="rId4">
            <a:extLst>
              <a:ext uri="{28A0092B-C50C-407E-A947-70E740481C1C}">
                <a14:useLocalDpi xmlns:a14="http://schemas.microsoft.com/office/drawing/2010/main" val="0"/>
              </a:ext>
            </a:extLst>
          </a:blip>
          <a:srcRect r="2923"/>
          <a:stretch/>
        </p:blipFill>
        <p:spPr>
          <a:xfrm>
            <a:off x="6109260" y="2615887"/>
            <a:ext cx="5783929" cy="2142751"/>
          </a:xfrm>
          <a:prstGeom prst="rect">
            <a:avLst/>
          </a:prstGeom>
        </p:spPr>
      </p:pic>
      <p:sp>
        <p:nvSpPr>
          <p:cNvPr id="7179" name="Rectangle 7178">
            <a:extLst>
              <a:ext uri="{FF2B5EF4-FFF2-40B4-BE49-F238E27FC236}">
                <a16:creationId xmlns:a16="http://schemas.microsoft.com/office/drawing/2014/main" id="{E3965050-34CE-E84C-4A53-9C1E31EE66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205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7F0FF64-CA85-178E-7DAD-4FBCC36FD48E}"/>
              </a:ext>
            </a:extLst>
          </p:cNvPr>
          <p:cNvSpPr>
            <a:spLocks noGrp="1"/>
          </p:cNvSpPr>
          <p:nvPr>
            <p:ph type="body" sz="half" idx="2"/>
          </p:nvPr>
        </p:nvSpPr>
        <p:spPr>
          <a:xfrm>
            <a:off x="6360159" y="4874546"/>
            <a:ext cx="5533029" cy="1659391"/>
          </a:xfrm>
        </p:spPr>
        <p:txBody>
          <a:bodyPr vert="horz" lIns="91440" tIns="45720" rIns="91440" bIns="45720" rtlCol="0">
            <a:normAutofit/>
          </a:bodyPr>
          <a:lstStyle/>
          <a:p>
            <a:pPr indent="-228600">
              <a:buFont typeface="Arial" panose="020B0604020202020204" pitchFamily="34" charset="0"/>
              <a:buChar char="•"/>
            </a:pPr>
            <a:r>
              <a:rPr lang="en-US" sz="1000" b="1" dirty="0"/>
              <a:t>Evaluation GDP of Albania country throughout the period:</a:t>
            </a:r>
            <a:br>
              <a:rPr lang="en-US" sz="1000" b="1" dirty="0"/>
            </a:br>
            <a:br>
              <a:rPr lang="en-US" sz="1000" b="1" dirty="0"/>
            </a:br>
            <a:r>
              <a:rPr lang="en-US" sz="1000" dirty="0"/>
              <a:t>The GDP of Albania throughout the period shows notable fluctuations. In 1987, Albania's GDP was approximately $2.16 billion, slightly decreasing to $2.13 billion in 1988. However, by 1989, the GDP increased to around $2.34 billion. A sharp decline occurred in 1992, with GDP dropping to $709.45 million, likely due to political and economic challenges during this period. In 1993, the GDP partially recovered to approximately $1.23 billion. This pattern reflects the economic instability that Albania experienced during the early 1990s.</a:t>
            </a:r>
          </a:p>
        </p:txBody>
      </p:sp>
    </p:spTree>
    <p:extLst>
      <p:ext uri="{BB962C8B-B14F-4D97-AF65-F5344CB8AC3E}">
        <p14:creationId xmlns:p14="http://schemas.microsoft.com/office/powerpoint/2010/main" val="3227048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262856-F4B8-849A-900C-A75CECA0931D}"/>
            </a:ext>
          </a:extLst>
        </p:cNvPr>
        <p:cNvGrpSpPr/>
        <p:nvPr/>
      </p:nvGrpSpPr>
      <p:grpSpPr>
        <a:xfrm>
          <a:off x="0" y="0"/>
          <a:ext cx="0" cy="0"/>
          <a:chOff x="0" y="0"/>
          <a:chExt cx="0" cy="0"/>
        </a:xfrm>
      </p:grpSpPr>
      <p:sp useBgFill="1">
        <p:nvSpPr>
          <p:cNvPr id="8208" name="Rectangle 8207">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10" name="Freeform: Shape 8209">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212" name="Freeform: Shape 8211">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7451E1-3DC2-7CEE-F694-C445BBC37015}"/>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sz="3400" dirty="0"/>
              <a:t>RESULTS</a:t>
            </a:r>
          </a:p>
        </p:txBody>
      </p:sp>
      <p:sp>
        <p:nvSpPr>
          <p:cNvPr id="8214" name="Rectangle 8213">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16" name="Rectangle 8215">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85565A53-F5FC-1ED2-2B0B-8C916E8BF5D8}"/>
              </a:ext>
            </a:extLst>
          </p:cNvPr>
          <p:cNvSpPr>
            <a:spLocks noGrp="1"/>
          </p:cNvSpPr>
          <p:nvPr>
            <p:ph type="body" sz="half" idx="2"/>
          </p:nvPr>
        </p:nvSpPr>
        <p:spPr>
          <a:xfrm>
            <a:off x="438912" y="2512611"/>
            <a:ext cx="4832803" cy="3664351"/>
          </a:xfrm>
        </p:spPr>
        <p:txBody>
          <a:bodyPr vert="horz" lIns="91440" tIns="45720" rIns="91440" bIns="45720" rtlCol="0">
            <a:normAutofit/>
          </a:bodyPr>
          <a:lstStyle/>
          <a:p>
            <a:r>
              <a:rPr lang="en-US" sz="1800" b="1" dirty="0"/>
              <a:t>Generation evaluation:</a:t>
            </a:r>
          </a:p>
          <a:p>
            <a:br>
              <a:rPr lang="en-US" sz="1800" dirty="0"/>
            </a:br>
            <a:r>
              <a:rPr lang="en-US" sz="1800" dirty="0"/>
              <a:t>The pie chart evaluates generational distribution, showing the Boomers as the largest group, comprising 33.9%, followed by the Silent Generation at 26.4% and Generation X at 22.7%. The Millennials represent 9.2%, while the G.I. Generation makes up 7.6%. Generation Z has a minimal share of only 0.2%, highlighting their emerging presence. The chart reflects a larger representation of older generations compared to younger ones.</a:t>
            </a:r>
          </a:p>
        </p:txBody>
      </p:sp>
      <p:pic>
        <p:nvPicPr>
          <p:cNvPr id="8196" name="Picture 4">
            <a:extLst>
              <a:ext uri="{FF2B5EF4-FFF2-40B4-BE49-F238E27FC236}">
                <a16:creationId xmlns:a16="http://schemas.microsoft.com/office/drawing/2014/main" id="{EDA5C1D8-D9A2-F5CA-CA01-6E214DD8ED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76260" y="168200"/>
            <a:ext cx="5367573" cy="3260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A93670-26FD-7162-787E-B042A9025213}"/>
              </a:ext>
            </a:extLst>
          </p:cNvPr>
          <p:cNvPicPr>
            <a:picLocks noChangeAspect="1"/>
          </p:cNvPicPr>
          <p:nvPr/>
        </p:nvPicPr>
        <p:blipFill>
          <a:blip r:embed="rId3"/>
          <a:stretch>
            <a:fillRect/>
          </a:stretch>
        </p:blipFill>
        <p:spPr>
          <a:xfrm>
            <a:off x="6307093" y="3677483"/>
            <a:ext cx="5673814" cy="2743199"/>
          </a:xfrm>
          <a:prstGeom prst="rect">
            <a:avLst/>
          </a:prstGeom>
        </p:spPr>
      </p:pic>
    </p:spTree>
    <p:extLst>
      <p:ext uri="{BB962C8B-B14F-4D97-AF65-F5344CB8AC3E}">
        <p14:creationId xmlns:p14="http://schemas.microsoft.com/office/powerpoint/2010/main" val="2899946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E3E305-E01E-0E40-6F3A-1C828B5A104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E81519-780F-17DF-D451-BDF5783E6D53}"/>
              </a:ext>
            </a:extLst>
          </p:cNvPr>
          <p:cNvSpPr>
            <a:spLocks noGrp="1"/>
          </p:cNvSpPr>
          <p:nvPr>
            <p:ph type="title"/>
          </p:nvPr>
        </p:nvSpPr>
        <p:spPr>
          <a:xfrm>
            <a:off x="6151294" y="486184"/>
            <a:ext cx="5397237" cy="1325563"/>
          </a:xfrm>
        </p:spPr>
        <p:txBody>
          <a:bodyPr vert="horz" lIns="91440" tIns="45720" rIns="91440" bIns="45720" rtlCol="0" anchor="ctr">
            <a:normAutofit/>
          </a:bodyPr>
          <a:lstStyle/>
          <a:p>
            <a:r>
              <a:rPr lang="en-US" sz="4400" dirty="0"/>
              <a:t>RESULTS</a:t>
            </a:r>
          </a:p>
        </p:txBody>
      </p:sp>
      <p:pic>
        <p:nvPicPr>
          <p:cNvPr id="6" name="Picture 5">
            <a:extLst>
              <a:ext uri="{FF2B5EF4-FFF2-40B4-BE49-F238E27FC236}">
                <a16:creationId xmlns:a16="http://schemas.microsoft.com/office/drawing/2014/main" id="{213C5E79-6108-5303-2355-159B34B60982}"/>
              </a:ext>
            </a:extLst>
          </p:cNvPr>
          <p:cNvPicPr>
            <a:picLocks noChangeAspect="1"/>
          </p:cNvPicPr>
          <p:nvPr/>
        </p:nvPicPr>
        <p:blipFill>
          <a:blip r:embed="rId2"/>
          <a:stretch>
            <a:fillRect/>
          </a:stretch>
        </p:blipFill>
        <p:spPr>
          <a:xfrm>
            <a:off x="355600" y="1001783"/>
            <a:ext cx="4786693" cy="1981199"/>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4" name="Freeform: Shape 13">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5AD99C75-F985-7FE5-DB9C-9809EF2F18F2}"/>
              </a:ext>
            </a:extLst>
          </p:cNvPr>
          <p:cNvPicPr>
            <a:picLocks noChangeAspect="1"/>
          </p:cNvPicPr>
          <p:nvPr/>
        </p:nvPicPr>
        <p:blipFill>
          <a:blip r:embed="rId3"/>
          <a:srcRect r="4200"/>
          <a:stretch/>
        </p:blipFill>
        <p:spPr>
          <a:xfrm>
            <a:off x="1310659" y="3170028"/>
            <a:ext cx="4056527" cy="357804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4" name="Text Placeholder 3">
            <a:extLst>
              <a:ext uri="{FF2B5EF4-FFF2-40B4-BE49-F238E27FC236}">
                <a16:creationId xmlns:a16="http://schemas.microsoft.com/office/drawing/2014/main" id="{ED22A534-01AA-B214-16E1-4A0F37E4B045}"/>
              </a:ext>
            </a:extLst>
          </p:cNvPr>
          <p:cNvSpPr>
            <a:spLocks noGrp="1"/>
          </p:cNvSpPr>
          <p:nvPr>
            <p:ph type="body" sz="half" idx="2"/>
          </p:nvPr>
        </p:nvSpPr>
        <p:spPr>
          <a:xfrm>
            <a:off x="6151294" y="1946684"/>
            <a:ext cx="5397237" cy="4351338"/>
          </a:xfrm>
        </p:spPr>
        <p:txBody>
          <a:bodyPr vert="horz" lIns="91440" tIns="45720" rIns="91440" bIns="45720" rtlCol="0">
            <a:normAutofit/>
          </a:bodyPr>
          <a:lstStyle/>
          <a:p>
            <a:r>
              <a:rPr lang="en-US" b="1" dirty="0" err="1"/>
              <a:t>Pairplot</a:t>
            </a:r>
            <a:r>
              <a:rPr lang="en-US" b="1" dirty="0"/>
              <a:t> through age group:</a:t>
            </a:r>
          </a:p>
          <a:p>
            <a:br>
              <a:rPr lang="en-US" dirty="0"/>
            </a:br>
            <a:r>
              <a:rPr lang="en-US" dirty="0"/>
              <a:t>The visualizations highlight that suicide rates are influenced by multiple factors. Older age groups, especially 75+ years, exhibit significantly higher rates, underscoring age as a critical factor. Most regions have low suicide rates (below 20 per 100k), but there are notable outliers with extremely high rates, suggesting localized crises or societal issues. Economic factors, such as GDP per capita, show varied correlations, indicating that wealth alone does not determine suicide rates. Time trends reveal fluctuations, potentially tied to global events or societal changes, while population size impacts total suicides but not rates consistently. These RESULTS emphasize the multifaceted nature of suicide, shaped by age, socioeconomic conditions, and temporal dynamics.</a:t>
            </a:r>
          </a:p>
        </p:txBody>
      </p:sp>
      <p:sp>
        <p:nvSpPr>
          <p:cNvPr id="16" name="Arc 15">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42325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5" name="Rectangle 1025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6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6" name="Rectangle 1025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247C9A07-258E-34BF-71DD-41A15C4E64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0160" y="480060"/>
            <a:ext cx="9702800" cy="589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285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3CD738-254A-1B23-1A93-E3AF03BCB2B5}"/>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B92FAF7-0AD3-4B47-9111-D0E9CD79E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6A77139-BADB-4B2C-BD41-B67A4D37D7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17" name="Freeform: Shape 16">
              <a:extLst>
                <a:ext uri="{FF2B5EF4-FFF2-40B4-BE49-F238E27FC236}">
                  <a16:creationId xmlns:a16="http://schemas.microsoft.com/office/drawing/2014/main" id="{DAC7B25D-E1A6-459A-B45A-1912B0CD9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Freeform: Shape 17">
              <a:extLst>
                <a:ext uri="{FF2B5EF4-FFF2-40B4-BE49-F238E27FC236}">
                  <a16:creationId xmlns:a16="http://schemas.microsoft.com/office/drawing/2014/main" id="{920A7C7E-00F6-490C-A8E7-5167EA6A4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Freeform: Shape 18">
              <a:extLst>
                <a:ext uri="{FF2B5EF4-FFF2-40B4-BE49-F238E27FC236}">
                  <a16:creationId xmlns:a16="http://schemas.microsoft.com/office/drawing/2014/main" id="{2E166FC5-8F23-41C3-879A-BFF8D5B70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Freeform: Shape 19">
              <a:extLst>
                <a:ext uri="{FF2B5EF4-FFF2-40B4-BE49-F238E27FC236}">
                  <a16:creationId xmlns:a16="http://schemas.microsoft.com/office/drawing/2014/main" id="{5C727C6A-DB0B-482E-B0E4-4F035FC02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2" name="Group 21">
            <a:extLst>
              <a:ext uri="{FF2B5EF4-FFF2-40B4-BE49-F238E27FC236}">
                <a16:creationId xmlns:a16="http://schemas.microsoft.com/office/drawing/2014/main" id="{2786ABD8-AB9F-46F2-A7D9-36F1F733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112326" y="0"/>
            <a:ext cx="4683941" cy="3456291"/>
            <a:chOff x="4345582" y="0"/>
            <a:chExt cx="5069918" cy="3741104"/>
          </a:xfrm>
          <a:solidFill>
            <a:schemeClr val="accent5">
              <a:alpha val="5000"/>
            </a:schemeClr>
          </a:solidFill>
        </p:grpSpPr>
        <p:sp>
          <p:nvSpPr>
            <p:cNvPr id="23" name="Freeform: Shape 22">
              <a:extLst>
                <a:ext uri="{FF2B5EF4-FFF2-40B4-BE49-F238E27FC236}">
                  <a16:creationId xmlns:a16="http://schemas.microsoft.com/office/drawing/2014/main" id="{DB26E49F-E19A-487B-A8A4-A26128CFD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8E67742-7BE5-458C-BC8D-9EE855763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B03BE98-6C07-41CD-ACA9-5244A3DA1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13CCE92-2C5E-48BC-9713-FBEEDBAE6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478CE63-9EA0-69FE-0703-2BB2ED692C27}"/>
              </a:ext>
            </a:extLst>
          </p:cNvPr>
          <p:cNvSpPr>
            <a:spLocks noGrp="1"/>
          </p:cNvSpPr>
          <p:nvPr>
            <p:ph type="title"/>
          </p:nvPr>
        </p:nvSpPr>
        <p:spPr>
          <a:xfrm>
            <a:off x="4019008" y="5438039"/>
            <a:ext cx="2202934" cy="850053"/>
          </a:xfrm>
        </p:spPr>
        <p:txBody>
          <a:bodyPr vert="horz" lIns="91440" tIns="45720" rIns="91440" bIns="45720" rtlCol="0" anchor="b">
            <a:normAutofit/>
          </a:bodyPr>
          <a:lstStyle/>
          <a:p>
            <a:r>
              <a:rPr lang="en-US" sz="3600" dirty="0">
                <a:solidFill>
                  <a:schemeClr val="tx2"/>
                </a:solidFill>
              </a:rPr>
              <a:t>RESULTS</a:t>
            </a:r>
          </a:p>
        </p:txBody>
      </p:sp>
      <p:pic>
        <p:nvPicPr>
          <p:cNvPr id="9" name="Picture 8">
            <a:extLst>
              <a:ext uri="{FF2B5EF4-FFF2-40B4-BE49-F238E27FC236}">
                <a16:creationId xmlns:a16="http://schemas.microsoft.com/office/drawing/2014/main" id="{6A259C87-FD28-F972-8DE2-7E67C7C9A241}"/>
              </a:ext>
            </a:extLst>
          </p:cNvPr>
          <p:cNvPicPr>
            <a:picLocks noChangeAspect="1"/>
          </p:cNvPicPr>
          <p:nvPr/>
        </p:nvPicPr>
        <p:blipFill>
          <a:blip r:embed="rId2"/>
          <a:stretch>
            <a:fillRect/>
          </a:stretch>
        </p:blipFill>
        <p:spPr>
          <a:xfrm>
            <a:off x="6221942" y="674177"/>
            <a:ext cx="3168279" cy="954742"/>
          </a:xfrm>
          <a:prstGeom prst="rect">
            <a:avLst/>
          </a:prstGeom>
        </p:spPr>
      </p:pic>
      <p:sp>
        <p:nvSpPr>
          <p:cNvPr id="4" name="Text Placeholder 3">
            <a:extLst>
              <a:ext uri="{FF2B5EF4-FFF2-40B4-BE49-F238E27FC236}">
                <a16:creationId xmlns:a16="http://schemas.microsoft.com/office/drawing/2014/main" id="{517BB632-0691-D0B4-7D53-1AAD5914EB28}"/>
              </a:ext>
            </a:extLst>
          </p:cNvPr>
          <p:cNvSpPr>
            <a:spLocks noGrp="1"/>
          </p:cNvSpPr>
          <p:nvPr>
            <p:ph type="body" sz="half" idx="2"/>
          </p:nvPr>
        </p:nvSpPr>
        <p:spPr>
          <a:xfrm>
            <a:off x="7148187" y="2881981"/>
            <a:ext cx="4553909" cy="3639289"/>
          </a:xfrm>
        </p:spPr>
        <p:txBody>
          <a:bodyPr vert="horz" lIns="91440" tIns="45720" rIns="91440" bIns="45720" rtlCol="0" anchor="ctr">
            <a:normAutofit/>
          </a:bodyPr>
          <a:lstStyle/>
          <a:p>
            <a:r>
              <a:rPr lang="en-US" sz="1500" b="1" dirty="0">
                <a:solidFill>
                  <a:schemeClr val="tx2"/>
                </a:solidFill>
              </a:rPr>
              <a:t>Linear Regression:</a:t>
            </a:r>
          </a:p>
          <a:p>
            <a:r>
              <a:rPr lang="en-US" sz="1500" dirty="0">
                <a:solidFill>
                  <a:schemeClr val="tx2"/>
                </a:solidFill>
              </a:rPr>
              <a:t>A linear regression model is used to predict the suicide rate per 100k population in this analysis. The dataset is first cleaned by handling missing values in the HDI column and converting the GDP column into a numerical format. A binary target variable, `</a:t>
            </a:r>
            <a:r>
              <a:rPr lang="en-US" sz="1500" dirty="0" err="1">
                <a:solidFill>
                  <a:schemeClr val="tx2"/>
                </a:solidFill>
              </a:rPr>
              <a:t>high_suicide_rate</a:t>
            </a:r>
            <a:r>
              <a:rPr lang="en-US" sz="1500" dirty="0">
                <a:solidFill>
                  <a:schemeClr val="tx2"/>
                </a:solidFill>
              </a:rPr>
              <a:t>`, is created based on whether the suicide rate is above the median. Categorical variables such as sex, age, generation, and country are one-hot encoded. After splitting the data into training and testing sets, the model is trained and evaluated using Mean Squared Error (MSE) and R², with the results indicating that the model explains about 53% of the variance in the suicide rate.</a:t>
            </a:r>
          </a:p>
        </p:txBody>
      </p:sp>
      <p:pic>
        <p:nvPicPr>
          <p:cNvPr id="5" name="Picture 4">
            <a:extLst>
              <a:ext uri="{FF2B5EF4-FFF2-40B4-BE49-F238E27FC236}">
                <a16:creationId xmlns:a16="http://schemas.microsoft.com/office/drawing/2014/main" id="{D6038E8C-26E4-5F96-F40E-3C2EDDB64233}"/>
              </a:ext>
            </a:extLst>
          </p:cNvPr>
          <p:cNvPicPr>
            <a:picLocks noChangeAspect="1"/>
          </p:cNvPicPr>
          <p:nvPr/>
        </p:nvPicPr>
        <p:blipFill>
          <a:blip r:embed="rId3"/>
          <a:srcRect b="10090"/>
          <a:stretch/>
        </p:blipFill>
        <p:spPr>
          <a:xfrm>
            <a:off x="-20530" y="-28916"/>
            <a:ext cx="5852370" cy="5373075"/>
          </a:xfrm>
          <a:prstGeom prst="rect">
            <a:avLst/>
          </a:prstGeom>
        </p:spPr>
      </p:pic>
    </p:spTree>
    <p:extLst>
      <p:ext uri="{BB962C8B-B14F-4D97-AF65-F5344CB8AC3E}">
        <p14:creationId xmlns:p14="http://schemas.microsoft.com/office/powerpoint/2010/main" val="99845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3FBE-24B4-1407-0B64-CB8557C1920F}"/>
              </a:ext>
            </a:extLst>
          </p:cNvPr>
          <p:cNvSpPr>
            <a:spLocks noGrp="1"/>
          </p:cNvSpPr>
          <p:nvPr>
            <p:ph type="title"/>
          </p:nvPr>
        </p:nvSpPr>
        <p:spPr>
          <a:xfrm>
            <a:off x="2547516" y="66741"/>
            <a:ext cx="3427411" cy="643467"/>
          </a:xfrm>
        </p:spPr>
        <p:style>
          <a:lnRef idx="1">
            <a:schemeClr val="dk1"/>
          </a:lnRef>
          <a:fillRef idx="2">
            <a:schemeClr val="dk1"/>
          </a:fillRef>
          <a:effectRef idx="1">
            <a:schemeClr val="dk1"/>
          </a:effectRef>
          <a:fontRef idx="minor">
            <a:schemeClr val="dk1"/>
          </a:fontRef>
        </p:style>
        <p:txBody>
          <a:bodyPr/>
          <a:lstStyle/>
          <a:p>
            <a:r>
              <a:rPr lang="en-US" b="1" dirty="0"/>
              <a:t>  INTRODUCTION</a:t>
            </a:r>
          </a:p>
        </p:txBody>
      </p:sp>
      <p:pic>
        <p:nvPicPr>
          <p:cNvPr id="12" name="Content Placeholder 11" descr="A blue circuit board in the shape of a human head&#10;&#10;Description automatically generated">
            <a:extLst>
              <a:ext uri="{FF2B5EF4-FFF2-40B4-BE49-F238E27FC236}">
                <a16:creationId xmlns:a16="http://schemas.microsoft.com/office/drawing/2014/main" id="{DAAAFFD9-AC23-3191-DED0-8479A7D147A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2685"/>
          <a:stretch/>
        </p:blipFill>
        <p:spPr>
          <a:xfrm>
            <a:off x="8585200" y="178493"/>
            <a:ext cx="3427411" cy="4016472"/>
          </a:xfrm>
          <a:effectLst>
            <a:glow rad="127000">
              <a:schemeClr val="tx1">
                <a:lumMod val="65000"/>
                <a:lumOff val="35000"/>
              </a:schemeClr>
            </a:glow>
          </a:effectLst>
        </p:spPr>
      </p:pic>
      <p:sp>
        <p:nvSpPr>
          <p:cNvPr id="4" name="Text Placeholder 3">
            <a:extLst>
              <a:ext uri="{FF2B5EF4-FFF2-40B4-BE49-F238E27FC236}">
                <a16:creationId xmlns:a16="http://schemas.microsoft.com/office/drawing/2014/main" id="{99534B40-ADDF-2CED-D4F1-A8916099FD7B}"/>
              </a:ext>
            </a:extLst>
          </p:cNvPr>
          <p:cNvSpPr>
            <a:spLocks noGrp="1"/>
          </p:cNvSpPr>
          <p:nvPr>
            <p:ph type="body" sz="half" idx="2"/>
          </p:nvPr>
        </p:nvSpPr>
        <p:spPr>
          <a:xfrm>
            <a:off x="63214" y="813383"/>
            <a:ext cx="7087174" cy="3263175"/>
          </a:xfrm>
          <a:solidFill>
            <a:schemeClr val="bg1">
              <a:lumMod val="85000"/>
            </a:schemeClr>
          </a:solidFill>
        </p:spPr>
        <p:txBody>
          <a:bodyPr>
            <a:normAutofit/>
          </a:bodyPr>
          <a:lstStyle/>
          <a:p>
            <a:r>
              <a:rPr lang="en-US" sz="1800" b="1" u="sng" dirty="0">
                <a:latin typeface="Calibri" panose="020F0502020204030204" pitchFamily="34" charset="0"/>
                <a:ea typeface="Calibri" panose="020F0502020204030204" pitchFamily="34" charset="0"/>
                <a:cs typeface="Calibri" panose="020F0502020204030204" pitchFamily="34" charset="0"/>
              </a:rPr>
              <a:t>Background</a:t>
            </a:r>
            <a:r>
              <a:rPr lang="en-US" sz="1800" u="sng" dirty="0">
                <a:latin typeface="Calibri" panose="020F0502020204030204" pitchFamily="34" charset="0"/>
                <a:ea typeface="Calibri" panose="020F0502020204030204" pitchFamily="34" charset="0"/>
                <a:cs typeface="Calibri" panose="020F0502020204030204" pitchFamily="34" charset="0"/>
              </a:rPr>
              <a:t>:</a:t>
            </a:r>
            <a:r>
              <a:rPr lang="en-US" sz="1800" dirty="0">
                <a:latin typeface="Calibri" panose="020F0502020204030204" pitchFamily="34" charset="0"/>
                <a:ea typeface="Calibri" panose="020F0502020204030204" pitchFamily="34" charset="0"/>
                <a:cs typeface="Calibri" panose="020F0502020204030204" pitchFamily="34" charset="0"/>
              </a:rPr>
              <a:t> Suicide is a critical global public health challenge, impacting individuals, families, and communities worldwide. Understanding the factors contributing to suicide is essential for designing effective prevention strategies. The availability of comprehensive datasets allows researchers to analyze trends and identify risk factors influencing suicide rates across different demographics and regions.</a:t>
            </a:r>
          </a:p>
          <a:p>
            <a:r>
              <a:rPr lang="en-US" sz="1800" b="1" u="sng" dirty="0">
                <a:latin typeface="Calibri" panose="020F0502020204030204" pitchFamily="34" charset="0"/>
                <a:ea typeface="Calibri" panose="020F0502020204030204" pitchFamily="34" charset="0"/>
                <a:cs typeface="Calibri" panose="020F0502020204030204" pitchFamily="34" charset="0"/>
              </a:rPr>
              <a:t>Significance</a:t>
            </a:r>
            <a:r>
              <a:rPr lang="en-US" sz="1800" u="sng" dirty="0">
                <a:latin typeface="Calibri" panose="020F0502020204030204" pitchFamily="34" charset="0"/>
                <a:ea typeface="Calibri" panose="020F0502020204030204" pitchFamily="34" charset="0"/>
                <a:cs typeface="Calibri" panose="020F0502020204030204" pitchFamily="34" charset="0"/>
              </a:rPr>
              <a:t>:</a:t>
            </a:r>
            <a:r>
              <a:rPr lang="en-US" sz="1800" dirty="0">
                <a:latin typeface="Calibri" panose="020F0502020204030204" pitchFamily="34" charset="0"/>
                <a:ea typeface="Calibri" panose="020F0502020204030204" pitchFamily="34" charset="0"/>
                <a:cs typeface="Calibri" panose="020F0502020204030204" pitchFamily="34" charset="0"/>
              </a:rPr>
              <a:t> The combination of data analysis and predictive modeling enables a deeper understanding of the factors contributing to global suicide rates. By uncovering hidden patterns and making predictions, this project aims to equip policymakers, healthcare professionals, and organizations with the insights necessary to develop targeted interventions and proactive strategies for suicide prevention.</a:t>
            </a:r>
          </a:p>
        </p:txBody>
      </p:sp>
      <p:sp>
        <p:nvSpPr>
          <p:cNvPr id="9" name="TextBox 8">
            <a:extLst>
              <a:ext uri="{FF2B5EF4-FFF2-40B4-BE49-F238E27FC236}">
                <a16:creationId xmlns:a16="http://schemas.microsoft.com/office/drawing/2014/main" id="{FBCD9A00-D016-482A-D5A9-5E58226D6D42}"/>
              </a:ext>
            </a:extLst>
          </p:cNvPr>
          <p:cNvSpPr txBox="1"/>
          <p:nvPr/>
        </p:nvSpPr>
        <p:spPr>
          <a:xfrm>
            <a:off x="1695854" y="4331347"/>
            <a:ext cx="10316757" cy="553998"/>
          </a:xfrm>
          <a:prstGeom prst="rect">
            <a:avLst/>
          </a:prstGeom>
          <a:solidFill>
            <a:schemeClr val="bg1">
              <a:lumMod val="75000"/>
            </a:schemeClr>
          </a:solidFill>
        </p:spPr>
        <p:txBody>
          <a:bodyPr wrap="square" rtlCol="0">
            <a:spAutoFit/>
          </a:bodyPr>
          <a:lstStyle/>
          <a:p>
            <a:r>
              <a:rPr lang="en-US" sz="1500" b="1" u="sng" dirty="0"/>
              <a:t>Data Attributes</a:t>
            </a:r>
          </a:p>
          <a:p>
            <a:pPr>
              <a:buFont typeface="Arial" panose="020B0604020202020204" pitchFamily="34" charset="0"/>
              <a:buChar char="•"/>
            </a:pPr>
            <a:r>
              <a:rPr lang="en-US" sz="1500" dirty="0"/>
              <a:t>Key features: Country, Year, Age group, Gender, Suicide count, Population, GDP per capita, GDP for the year, HDI for the year</a:t>
            </a:r>
          </a:p>
        </p:txBody>
      </p:sp>
      <p:sp>
        <p:nvSpPr>
          <p:cNvPr id="13" name="TextBox 12">
            <a:extLst>
              <a:ext uri="{FF2B5EF4-FFF2-40B4-BE49-F238E27FC236}">
                <a16:creationId xmlns:a16="http://schemas.microsoft.com/office/drawing/2014/main" id="{A1D42CD9-28EB-FA31-5139-1D821BC28828}"/>
              </a:ext>
            </a:extLst>
          </p:cNvPr>
          <p:cNvSpPr txBox="1"/>
          <p:nvPr/>
        </p:nvSpPr>
        <p:spPr>
          <a:xfrm>
            <a:off x="250233" y="5024432"/>
            <a:ext cx="8524116" cy="1708160"/>
          </a:xfrm>
          <a:prstGeom prst="rect">
            <a:avLst/>
          </a:prstGeom>
          <a:solidFill>
            <a:schemeClr val="bg1">
              <a:lumMod val="85000"/>
            </a:schemeClr>
          </a:solidFill>
        </p:spPr>
        <p:txBody>
          <a:bodyPr wrap="square" rtlCol="0">
            <a:spAutoFit/>
          </a:bodyPr>
          <a:lstStyle/>
          <a:p>
            <a:r>
              <a:rPr lang="en-US" sz="1500" b="1" u="sng" dirty="0"/>
              <a:t>Methodology</a:t>
            </a:r>
            <a:r>
              <a:rPr lang="en-US" sz="1500" u="sng" dirty="0"/>
              <a:t>:</a:t>
            </a:r>
            <a:br>
              <a:rPr lang="en-US" sz="1500" dirty="0"/>
            </a:br>
            <a:r>
              <a:rPr lang="en-US" sz="1500" dirty="0"/>
              <a:t>The project integrates a pipeline of techniques:</a:t>
            </a:r>
          </a:p>
          <a:p>
            <a:pPr>
              <a:buFont typeface="Arial" panose="020B0604020202020204" pitchFamily="34" charset="0"/>
              <a:buChar char="•"/>
            </a:pPr>
            <a:r>
              <a:rPr lang="en-US" sz="1500" dirty="0"/>
              <a:t>Preprocessing raw data to ensure its usability and integrity.</a:t>
            </a:r>
          </a:p>
          <a:p>
            <a:pPr>
              <a:buFont typeface="Arial" panose="020B0604020202020204" pitchFamily="34" charset="0"/>
              <a:buChar char="•"/>
            </a:pPr>
            <a:r>
              <a:rPr lang="en-US" sz="1500" dirty="0"/>
              <a:t>Conducting EDA to uncover descriptive insights.</a:t>
            </a:r>
          </a:p>
          <a:p>
            <a:pPr>
              <a:buFont typeface="Arial" panose="020B0604020202020204" pitchFamily="34" charset="0"/>
              <a:buChar char="•"/>
            </a:pPr>
            <a:r>
              <a:rPr lang="en-US" sz="1500" dirty="0"/>
              <a:t>Applying advanced machine learning algorithms such as regression models, decision trees, or neural networks to predict suicide rates.</a:t>
            </a:r>
          </a:p>
          <a:p>
            <a:pPr>
              <a:buFont typeface="Arial" panose="020B0604020202020204" pitchFamily="34" charset="0"/>
              <a:buChar char="•"/>
            </a:pPr>
            <a:r>
              <a:rPr lang="en-US" sz="1500" dirty="0"/>
              <a:t>Evaluating model performance and refining to ensure accuracy and reliability.</a:t>
            </a:r>
          </a:p>
        </p:txBody>
      </p:sp>
      <p:sp>
        <p:nvSpPr>
          <p:cNvPr id="15" name="Arrow: Left-Right-Up 14">
            <a:extLst>
              <a:ext uri="{FF2B5EF4-FFF2-40B4-BE49-F238E27FC236}">
                <a16:creationId xmlns:a16="http://schemas.microsoft.com/office/drawing/2014/main" id="{74EA9667-E0FD-7E9E-7312-1FC4A7097D09}"/>
              </a:ext>
            </a:extLst>
          </p:cNvPr>
          <p:cNvSpPr/>
          <p:nvPr/>
        </p:nvSpPr>
        <p:spPr>
          <a:xfrm rot="10800000">
            <a:off x="7259718" y="3274907"/>
            <a:ext cx="1216152" cy="850392"/>
          </a:xfrm>
          <a:prstGeom prst="leftRightUp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AF1A90F-9DFC-28BD-9F54-BB12188C639B}"/>
              </a:ext>
            </a:extLst>
          </p:cNvPr>
          <p:cNvCxnSpPr/>
          <p:nvPr/>
        </p:nvCxnSpPr>
        <p:spPr>
          <a:xfrm>
            <a:off x="2412460" y="66741"/>
            <a:ext cx="0" cy="64346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24186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22" name="Rectangle 21">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269C22-32A6-1DB0-7A49-24C92A754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359" y="524838"/>
            <a:ext cx="8889280" cy="5550504"/>
          </a:xfrm>
          <a:prstGeom prst="rect">
            <a:avLst/>
          </a:prstGeom>
        </p:spPr>
      </p:pic>
    </p:spTree>
    <p:extLst>
      <p:ext uri="{BB962C8B-B14F-4D97-AF65-F5344CB8AC3E}">
        <p14:creationId xmlns:p14="http://schemas.microsoft.com/office/powerpoint/2010/main" val="73524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50A33-BCEA-9E32-3938-A4599AE53B1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AAA925-2FEE-4E9B-B60C-B03A886BD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F8EA6B-88B6-AD3A-7A58-CC53B96C5E48}"/>
              </a:ext>
            </a:extLst>
          </p:cNvPr>
          <p:cNvSpPr>
            <a:spLocks noGrp="1"/>
          </p:cNvSpPr>
          <p:nvPr>
            <p:ph type="title"/>
          </p:nvPr>
        </p:nvSpPr>
        <p:spPr>
          <a:xfrm>
            <a:off x="5867475" y="847827"/>
            <a:ext cx="5408813" cy="1169585"/>
          </a:xfrm>
        </p:spPr>
        <p:txBody>
          <a:bodyPr vert="horz" lIns="91440" tIns="45720" rIns="91440" bIns="45720" rtlCol="0" anchor="b">
            <a:normAutofit/>
          </a:bodyPr>
          <a:lstStyle/>
          <a:p>
            <a:r>
              <a:rPr lang="en-US" sz="4000" kern="1200" dirty="0">
                <a:solidFill>
                  <a:schemeClr val="tx1"/>
                </a:solidFill>
                <a:latin typeface="+mj-lt"/>
                <a:ea typeface="+mj-ea"/>
                <a:cs typeface="+mj-cs"/>
              </a:rPr>
              <a:t>RESULTS</a:t>
            </a:r>
          </a:p>
        </p:txBody>
      </p:sp>
      <p:pic>
        <p:nvPicPr>
          <p:cNvPr id="8" name="Picture 7">
            <a:extLst>
              <a:ext uri="{FF2B5EF4-FFF2-40B4-BE49-F238E27FC236}">
                <a16:creationId xmlns:a16="http://schemas.microsoft.com/office/drawing/2014/main" id="{C06FC969-E790-62C2-D3CA-3859DE185570}"/>
              </a:ext>
            </a:extLst>
          </p:cNvPr>
          <p:cNvPicPr>
            <a:picLocks noChangeAspect="1"/>
          </p:cNvPicPr>
          <p:nvPr/>
        </p:nvPicPr>
        <p:blipFill>
          <a:blip r:embed="rId2"/>
          <a:srcRect r="335" b="1"/>
          <a:stretch/>
        </p:blipFill>
        <p:spPr>
          <a:xfrm>
            <a:off x="1987947" y="51172"/>
            <a:ext cx="3464559" cy="2037453"/>
          </a:xfrm>
          <a:prstGeom prst="rect">
            <a:avLst/>
          </a:prstGeom>
        </p:spPr>
      </p:pic>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494A34D-4AC5-28CB-53AA-77B994860A20}"/>
              </a:ext>
            </a:extLst>
          </p:cNvPr>
          <p:cNvPicPr>
            <a:picLocks noChangeAspect="1"/>
          </p:cNvPicPr>
          <p:nvPr/>
        </p:nvPicPr>
        <p:blipFill>
          <a:blip r:embed="rId3"/>
          <a:srcRect t="15363" r="2" b="7765"/>
          <a:stretch/>
        </p:blipFill>
        <p:spPr>
          <a:xfrm>
            <a:off x="690880" y="2243412"/>
            <a:ext cx="4886831" cy="3912836"/>
          </a:xfrm>
          <a:prstGeom prst="rect">
            <a:avLst/>
          </a:prstGeom>
        </p:spPr>
      </p:pic>
      <p:sp>
        <p:nvSpPr>
          <p:cNvPr id="4" name="Text Placeholder 3">
            <a:extLst>
              <a:ext uri="{FF2B5EF4-FFF2-40B4-BE49-F238E27FC236}">
                <a16:creationId xmlns:a16="http://schemas.microsoft.com/office/drawing/2014/main" id="{C4202F2D-37DC-92F9-078E-46D536D346A0}"/>
              </a:ext>
            </a:extLst>
          </p:cNvPr>
          <p:cNvSpPr>
            <a:spLocks noGrp="1"/>
          </p:cNvSpPr>
          <p:nvPr>
            <p:ph type="body" sz="half" idx="2"/>
          </p:nvPr>
        </p:nvSpPr>
        <p:spPr>
          <a:xfrm>
            <a:off x="5868786" y="2508105"/>
            <a:ext cx="5408813" cy="3632493"/>
          </a:xfrm>
        </p:spPr>
        <p:txBody>
          <a:bodyPr vert="horz" lIns="91440" tIns="45720" rIns="91440" bIns="45720" rtlCol="0" anchor="ctr">
            <a:normAutofit/>
          </a:bodyPr>
          <a:lstStyle/>
          <a:p>
            <a:r>
              <a:rPr lang="en-US" sz="1400" b="1" dirty="0"/>
              <a:t>Logistic Regression:</a:t>
            </a:r>
          </a:p>
          <a:p>
            <a:br>
              <a:rPr lang="en-US" sz="1400" dirty="0"/>
            </a:br>
            <a:r>
              <a:rPr lang="en-US" sz="1400" dirty="0"/>
              <a:t>A logistic regression model is used to classify countries based on whether their suicide rate exceeds the median. The dataset is cleaned by handling missing values in the HDI column and converting the GDP column into a numerical format. A binary target variable, </a:t>
            </a:r>
            <a:r>
              <a:rPr lang="en-US" sz="1400" dirty="0" err="1"/>
              <a:t>high_suicide_rate</a:t>
            </a:r>
            <a:r>
              <a:rPr lang="en-US" sz="1400" dirty="0"/>
              <a:t>, is created based on whether the suicide rate is above the median. Categorical variables such as sex, age, generation, and country are one-hot encoded. After splitting the data into training and testing sets, the logistic regression model is trained, with class weights balanced to handle any dataset imbalances. The model's performance is evaluated using accuracy, confusion matrix, and a classification report. The results show an accuracy of 49.3%, with the model performing well in predicting high suicide rates (precision 0.49, recall 1.00 for the high suicide group), but the accuracy is limited due to imbalanced data.</a:t>
            </a:r>
          </a:p>
        </p:txBody>
      </p:sp>
    </p:spTree>
    <p:extLst>
      <p:ext uri="{BB962C8B-B14F-4D97-AF65-F5344CB8AC3E}">
        <p14:creationId xmlns:p14="http://schemas.microsoft.com/office/powerpoint/2010/main" val="3229757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A65F15-6B70-589F-AC5F-C273A05E2FA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5DAA40F-4F28-4316-934E-C55D7C3AA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6D467C8-A8E0-468B-B88D-9CEEE37BF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33452" cy="6858000"/>
          </a:xfrm>
          <a:custGeom>
            <a:avLst/>
            <a:gdLst>
              <a:gd name="connsiteX0" fmla="*/ 0 w 7433452"/>
              <a:gd name="connsiteY0" fmla="*/ 0 h 6858000"/>
              <a:gd name="connsiteX1" fmla="*/ 1592736 w 7433452"/>
              <a:gd name="connsiteY1" fmla="*/ 0 h 6858000"/>
              <a:gd name="connsiteX2" fmla="*/ 2171700 w 7433452"/>
              <a:gd name="connsiteY2" fmla="*/ 0 h 6858000"/>
              <a:gd name="connsiteX3" fmla="*/ 2762696 w 7433452"/>
              <a:gd name="connsiteY3" fmla="*/ 0 h 6858000"/>
              <a:gd name="connsiteX4" fmla="*/ 2829254 w 7433452"/>
              <a:gd name="connsiteY4" fmla="*/ 0 h 6858000"/>
              <a:gd name="connsiteX5" fmla="*/ 7415310 w 7433452"/>
              <a:gd name="connsiteY5" fmla="*/ 0 h 6858000"/>
              <a:gd name="connsiteX6" fmla="*/ 7405703 w 7433452"/>
              <a:gd name="connsiteY6" fmla="*/ 94814 h 6858000"/>
              <a:gd name="connsiteX7" fmla="*/ 7410754 w 7433452"/>
              <a:gd name="connsiteY7" fmla="*/ 421796 h 6858000"/>
              <a:gd name="connsiteX8" fmla="*/ 7414688 w 7433452"/>
              <a:gd name="connsiteY8" fmla="*/ 812192 h 6858000"/>
              <a:gd name="connsiteX9" fmla="*/ 7395017 w 7433452"/>
              <a:gd name="connsiteY9" fmla="*/ 1113642 h 6858000"/>
              <a:gd name="connsiteX10" fmla="*/ 7422810 w 7433452"/>
              <a:gd name="connsiteY10" fmla="*/ 1796708 h 6858000"/>
              <a:gd name="connsiteX11" fmla="*/ 7421161 w 7433452"/>
              <a:gd name="connsiteY11" fmla="*/ 2327333 h 6858000"/>
              <a:gd name="connsiteX12" fmla="*/ 7412023 w 7433452"/>
              <a:gd name="connsiteY12" fmla="*/ 2784280 h 6858000"/>
              <a:gd name="connsiteX13" fmla="*/ 7417480 w 7433452"/>
              <a:gd name="connsiteY13" fmla="*/ 2985458 h 6858000"/>
              <a:gd name="connsiteX14" fmla="*/ 7403774 w 7433452"/>
              <a:gd name="connsiteY14" fmla="*/ 3531096 h 6858000"/>
              <a:gd name="connsiteX15" fmla="*/ 7414307 w 7433452"/>
              <a:gd name="connsiteY15" fmla="*/ 4336830 h 6858000"/>
              <a:gd name="connsiteX16" fmla="*/ 7413419 w 7433452"/>
              <a:gd name="connsiteY16" fmla="*/ 5026893 h 6858000"/>
              <a:gd name="connsiteX17" fmla="*/ 7417734 w 7433452"/>
              <a:gd name="connsiteY17" fmla="*/ 5252632 h 6858000"/>
              <a:gd name="connsiteX18" fmla="*/ 7417734 w 7433452"/>
              <a:gd name="connsiteY18" fmla="*/ 5466282 h 6858000"/>
              <a:gd name="connsiteX19" fmla="*/ 7379659 w 7433452"/>
              <a:gd name="connsiteY19" fmla="*/ 6121225 h 6858000"/>
              <a:gd name="connsiteX20" fmla="*/ 7395115 w 7433452"/>
              <a:gd name="connsiteY20" fmla="*/ 6708907 h 6858000"/>
              <a:gd name="connsiteX21" fmla="*/ 7412408 w 7433452"/>
              <a:gd name="connsiteY21" fmla="*/ 6858000 h 6858000"/>
              <a:gd name="connsiteX22" fmla="*/ 2829254 w 7433452"/>
              <a:gd name="connsiteY22" fmla="*/ 6858000 h 6858000"/>
              <a:gd name="connsiteX23" fmla="*/ 2762696 w 7433452"/>
              <a:gd name="connsiteY23" fmla="*/ 6858000 h 6858000"/>
              <a:gd name="connsiteX24" fmla="*/ 2171700 w 7433452"/>
              <a:gd name="connsiteY24" fmla="*/ 6858000 h 6858000"/>
              <a:gd name="connsiteX25" fmla="*/ 1592736 w 7433452"/>
              <a:gd name="connsiteY25" fmla="*/ 6858000 h 6858000"/>
              <a:gd name="connsiteX26" fmla="*/ 0 w 7433452"/>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33452" h="6858000">
                <a:moveTo>
                  <a:pt x="0" y="0"/>
                </a:moveTo>
                <a:lnTo>
                  <a:pt x="1592736" y="0"/>
                </a:lnTo>
                <a:lnTo>
                  <a:pt x="2171700" y="0"/>
                </a:lnTo>
                <a:lnTo>
                  <a:pt x="2762696" y="0"/>
                </a:lnTo>
                <a:lnTo>
                  <a:pt x="2829254" y="0"/>
                </a:lnTo>
                <a:lnTo>
                  <a:pt x="7415310" y="0"/>
                </a:lnTo>
                <a:lnTo>
                  <a:pt x="7405703" y="94814"/>
                </a:lnTo>
                <a:cubicBezTo>
                  <a:pt x="7398856" y="203629"/>
                  <a:pt x="7403520" y="312712"/>
                  <a:pt x="7410754" y="421796"/>
                </a:cubicBezTo>
                <a:cubicBezTo>
                  <a:pt x="7421580" y="551656"/>
                  <a:pt x="7422900" y="682144"/>
                  <a:pt x="7414688" y="812192"/>
                </a:cubicBezTo>
                <a:cubicBezTo>
                  <a:pt x="7406693" y="912591"/>
                  <a:pt x="7397682" y="1012988"/>
                  <a:pt x="7395017" y="1113642"/>
                </a:cubicBezTo>
                <a:cubicBezTo>
                  <a:pt x="7388670" y="1342689"/>
                  <a:pt x="7407708" y="1569316"/>
                  <a:pt x="7422810" y="1796708"/>
                </a:cubicBezTo>
                <a:cubicBezTo>
                  <a:pt x="7434487" y="1973710"/>
                  <a:pt x="7439944" y="2150457"/>
                  <a:pt x="7421161" y="2327333"/>
                </a:cubicBezTo>
                <a:cubicBezTo>
                  <a:pt x="7405170" y="2479266"/>
                  <a:pt x="7396793" y="2631453"/>
                  <a:pt x="7412023" y="2784280"/>
                </a:cubicBezTo>
                <a:cubicBezTo>
                  <a:pt x="7418749" y="2851085"/>
                  <a:pt x="7425984" y="2918653"/>
                  <a:pt x="7417480" y="2985458"/>
                </a:cubicBezTo>
                <a:cubicBezTo>
                  <a:pt x="7394508" y="3167039"/>
                  <a:pt x="7398063" y="3349132"/>
                  <a:pt x="7403774" y="3531096"/>
                </a:cubicBezTo>
                <a:cubicBezTo>
                  <a:pt x="7412277" y="3799715"/>
                  <a:pt x="7426364" y="4067954"/>
                  <a:pt x="7414307" y="4336830"/>
                </a:cubicBezTo>
                <a:cubicBezTo>
                  <a:pt x="7404027" y="4566639"/>
                  <a:pt x="7420653" y="4796831"/>
                  <a:pt x="7413419" y="5026893"/>
                </a:cubicBezTo>
                <a:cubicBezTo>
                  <a:pt x="7410982" y="5102162"/>
                  <a:pt x="7412429" y="5177504"/>
                  <a:pt x="7417734" y="5252632"/>
                </a:cubicBezTo>
                <a:cubicBezTo>
                  <a:pt x="7424271" y="5323700"/>
                  <a:pt x="7424271" y="5395213"/>
                  <a:pt x="7417734" y="5466282"/>
                </a:cubicBezTo>
                <a:cubicBezTo>
                  <a:pt x="7393239" y="5683875"/>
                  <a:pt x="7383214" y="5902486"/>
                  <a:pt x="7379659" y="6121225"/>
                </a:cubicBezTo>
                <a:cubicBezTo>
                  <a:pt x="7376423" y="6317442"/>
                  <a:pt x="7378041" y="6513586"/>
                  <a:pt x="7395115" y="6708907"/>
                </a:cubicBezTo>
                <a:lnTo>
                  <a:pt x="7412408" y="6858000"/>
                </a:lnTo>
                <a:lnTo>
                  <a:pt x="2829254" y="6858000"/>
                </a:lnTo>
                <a:lnTo>
                  <a:pt x="2762696" y="6858000"/>
                </a:lnTo>
                <a:lnTo>
                  <a:pt x="2171700" y="6858000"/>
                </a:lnTo>
                <a:lnTo>
                  <a:pt x="159273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193F29-E218-716F-F7A8-D0F290B5010E}"/>
              </a:ext>
            </a:extLst>
          </p:cNvPr>
          <p:cNvSpPr>
            <a:spLocks noGrp="1"/>
          </p:cNvSpPr>
          <p:nvPr>
            <p:ph type="title"/>
          </p:nvPr>
        </p:nvSpPr>
        <p:spPr>
          <a:xfrm>
            <a:off x="640081" y="329184"/>
            <a:ext cx="6241568" cy="1783080"/>
          </a:xfrm>
        </p:spPr>
        <p:txBody>
          <a:bodyPr vert="horz" lIns="91440" tIns="45720" rIns="91440" bIns="45720" rtlCol="0" anchor="b">
            <a:normAutofit/>
          </a:bodyPr>
          <a:lstStyle/>
          <a:p>
            <a:r>
              <a:rPr lang="en-US" sz="5400" dirty="0">
                <a:solidFill>
                  <a:srgbClr val="FFFFFF"/>
                </a:solidFill>
              </a:rPr>
              <a:t>RESULTS</a:t>
            </a:r>
          </a:p>
        </p:txBody>
      </p:sp>
      <p:sp>
        <p:nvSpPr>
          <p:cNvPr id="17" name="sketch line">
            <a:extLst>
              <a:ext uri="{FF2B5EF4-FFF2-40B4-BE49-F238E27FC236}">
                <a16:creationId xmlns:a16="http://schemas.microsoft.com/office/drawing/2014/main" id="{62677C27-4325-4BE2-B2C9-B721DA9E3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475" y="2362200"/>
            <a:ext cx="4056549" cy="18288"/>
          </a:xfrm>
          <a:custGeom>
            <a:avLst/>
            <a:gdLst>
              <a:gd name="connsiteX0" fmla="*/ 0 w 4056549"/>
              <a:gd name="connsiteY0" fmla="*/ 0 h 18288"/>
              <a:gd name="connsiteX1" fmla="*/ 676092 w 4056549"/>
              <a:gd name="connsiteY1" fmla="*/ 0 h 18288"/>
              <a:gd name="connsiteX2" fmla="*/ 1271052 w 4056549"/>
              <a:gd name="connsiteY2" fmla="*/ 0 h 18288"/>
              <a:gd name="connsiteX3" fmla="*/ 1947144 w 4056549"/>
              <a:gd name="connsiteY3" fmla="*/ 0 h 18288"/>
              <a:gd name="connsiteX4" fmla="*/ 2501539 w 4056549"/>
              <a:gd name="connsiteY4" fmla="*/ 0 h 18288"/>
              <a:gd name="connsiteX5" fmla="*/ 3137065 w 4056549"/>
              <a:gd name="connsiteY5" fmla="*/ 0 h 18288"/>
              <a:gd name="connsiteX6" fmla="*/ 4056549 w 4056549"/>
              <a:gd name="connsiteY6" fmla="*/ 0 h 18288"/>
              <a:gd name="connsiteX7" fmla="*/ 4056549 w 4056549"/>
              <a:gd name="connsiteY7" fmla="*/ 18288 h 18288"/>
              <a:gd name="connsiteX8" fmla="*/ 3380458 w 4056549"/>
              <a:gd name="connsiteY8" fmla="*/ 18288 h 18288"/>
              <a:gd name="connsiteX9" fmla="*/ 2663801 w 4056549"/>
              <a:gd name="connsiteY9" fmla="*/ 18288 h 18288"/>
              <a:gd name="connsiteX10" fmla="*/ 2068840 w 4056549"/>
              <a:gd name="connsiteY10" fmla="*/ 18288 h 18288"/>
              <a:gd name="connsiteX11" fmla="*/ 1311618 w 4056549"/>
              <a:gd name="connsiteY11" fmla="*/ 18288 h 18288"/>
              <a:gd name="connsiteX12" fmla="*/ 716657 w 4056549"/>
              <a:gd name="connsiteY12" fmla="*/ 18288 h 18288"/>
              <a:gd name="connsiteX13" fmla="*/ 0 w 4056549"/>
              <a:gd name="connsiteY13" fmla="*/ 18288 h 18288"/>
              <a:gd name="connsiteX14" fmla="*/ 0 w 4056549"/>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6549" h="18288" fill="none" extrusionOk="0">
                <a:moveTo>
                  <a:pt x="0" y="0"/>
                </a:moveTo>
                <a:cubicBezTo>
                  <a:pt x="324395" y="-12272"/>
                  <a:pt x="437185" y="20747"/>
                  <a:pt x="676092" y="0"/>
                </a:cubicBezTo>
                <a:cubicBezTo>
                  <a:pt x="914999" y="-20747"/>
                  <a:pt x="980886" y="20074"/>
                  <a:pt x="1271052" y="0"/>
                </a:cubicBezTo>
                <a:cubicBezTo>
                  <a:pt x="1561218" y="-20074"/>
                  <a:pt x="1609815" y="19965"/>
                  <a:pt x="1947144" y="0"/>
                </a:cubicBezTo>
                <a:cubicBezTo>
                  <a:pt x="2284473" y="-19965"/>
                  <a:pt x="2317816" y="-23682"/>
                  <a:pt x="2501539" y="0"/>
                </a:cubicBezTo>
                <a:cubicBezTo>
                  <a:pt x="2685262" y="23682"/>
                  <a:pt x="2879461" y="12712"/>
                  <a:pt x="3137065" y="0"/>
                </a:cubicBezTo>
                <a:cubicBezTo>
                  <a:pt x="3394669" y="-12712"/>
                  <a:pt x="3618306" y="-41742"/>
                  <a:pt x="4056549" y="0"/>
                </a:cubicBezTo>
                <a:cubicBezTo>
                  <a:pt x="4056201" y="6465"/>
                  <a:pt x="4056979" y="10922"/>
                  <a:pt x="4056549" y="18288"/>
                </a:cubicBezTo>
                <a:cubicBezTo>
                  <a:pt x="3807729" y="-7540"/>
                  <a:pt x="3536237" y="12619"/>
                  <a:pt x="3380458" y="18288"/>
                </a:cubicBezTo>
                <a:cubicBezTo>
                  <a:pt x="3224679" y="23957"/>
                  <a:pt x="2967497" y="23368"/>
                  <a:pt x="2663801" y="18288"/>
                </a:cubicBezTo>
                <a:cubicBezTo>
                  <a:pt x="2360105" y="13208"/>
                  <a:pt x="2359716" y="-8821"/>
                  <a:pt x="2068840" y="18288"/>
                </a:cubicBezTo>
                <a:cubicBezTo>
                  <a:pt x="1777964" y="45397"/>
                  <a:pt x="1641909" y="31681"/>
                  <a:pt x="1311618" y="18288"/>
                </a:cubicBezTo>
                <a:cubicBezTo>
                  <a:pt x="981327" y="4895"/>
                  <a:pt x="990410" y="11155"/>
                  <a:pt x="716657" y="18288"/>
                </a:cubicBezTo>
                <a:cubicBezTo>
                  <a:pt x="442904" y="25421"/>
                  <a:pt x="330722" y="13665"/>
                  <a:pt x="0" y="18288"/>
                </a:cubicBezTo>
                <a:cubicBezTo>
                  <a:pt x="75" y="12069"/>
                  <a:pt x="515" y="5650"/>
                  <a:pt x="0" y="0"/>
                </a:cubicBezTo>
                <a:close/>
              </a:path>
              <a:path w="4056549" h="18288" stroke="0" extrusionOk="0">
                <a:moveTo>
                  <a:pt x="0" y="0"/>
                </a:moveTo>
                <a:cubicBezTo>
                  <a:pt x="175099" y="13469"/>
                  <a:pt x="459673" y="14529"/>
                  <a:pt x="594961" y="0"/>
                </a:cubicBezTo>
                <a:cubicBezTo>
                  <a:pt x="730249" y="-14529"/>
                  <a:pt x="873178" y="22015"/>
                  <a:pt x="1149356" y="0"/>
                </a:cubicBezTo>
                <a:cubicBezTo>
                  <a:pt x="1425534" y="-22015"/>
                  <a:pt x="1498871" y="-21513"/>
                  <a:pt x="1744316" y="0"/>
                </a:cubicBezTo>
                <a:cubicBezTo>
                  <a:pt x="1989761" y="21513"/>
                  <a:pt x="2112991" y="-46"/>
                  <a:pt x="2420408" y="0"/>
                </a:cubicBezTo>
                <a:cubicBezTo>
                  <a:pt x="2727825" y="46"/>
                  <a:pt x="2880256" y="-10040"/>
                  <a:pt x="3137065" y="0"/>
                </a:cubicBezTo>
                <a:cubicBezTo>
                  <a:pt x="3393874" y="10040"/>
                  <a:pt x="3704325" y="-6685"/>
                  <a:pt x="4056549" y="0"/>
                </a:cubicBezTo>
                <a:cubicBezTo>
                  <a:pt x="4055732" y="6895"/>
                  <a:pt x="4055770" y="11206"/>
                  <a:pt x="4056549" y="18288"/>
                </a:cubicBezTo>
                <a:cubicBezTo>
                  <a:pt x="3812770" y="11959"/>
                  <a:pt x="3533996" y="-5717"/>
                  <a:pt x="3299327" y="18288"/>
                </a:cubicBezTo>
                <a:cubicBezTo>
                  <a:pt x="3064658" y="42293"/>
                  <a:pt x="2940381" y="24492"/>
                  <a:pt x="2744931" y="18288"/>
                </a:cubicBezTo>
                <a:cubicBezTo>
                  <a:pt x="2549481" y="12084"/>
                  <a:pt x="2252169" y="51841"/>
                  <a:pt x="1987709" y="18288"/>
                </a:cubicBezTo>
                <a:cubicBezTo>
                  <a:pt x="1723249" y="-15265"/>
                  <a:pt x="1438946" y="3423"/>
                  <a:pt x="1230487" y="18288"/>
                </a:cubicBezTo>
                <a:cubicBezTo>
                  <a:pt x="1022028" y="33153"/>
                  <a:pt x="795957" y="18596"/>
                  <a:pt x="676092" y="18288"/>
                </a:cubicBezTo>
                <a:cubicBezTo>
                  <a:pt x="556227" y="17980"/>
                  <a:pt x="334853" y="39451"/>
                  <a:pt x="0" y="18288"/>
                </a:cubicBezTo>
                <a:cubicBezTo>
                  <a:pt x="95" y="14343"/>
                  <a:pt x="742" y="686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FA005F4-36F6-8779-1702-292ECA87BA66}"/>
              </a:ext>
            </a:extLst>
          </p:cNvPr>
          <p:cNvSpPr>
            <a:spLocks noGrp="1"/>
          </p:cNvSpPr>
          <p:nvPr>
            <p:ph type="body" sz="half" idx="2"/>
          </p:nvPr>
        </p:nvSpPr>
        <p:spPr>
          <a:xfrm>
            <a:off x="640081" y="2706624"/>
            <a:ext cx="6241568" cy="3483864"/>
          </a:xfrm>
        </p:spPr>
        <p:txBody>
          <a:bodyPr vert="horz" lIns="91440" tIns="45720" rIns="91440" bIns="45720" rtlCol="0">
            <a:normAutofit/>
          </a:bodyPr>
          <a:lstStyle/>
          <a:p>
            <a:r>
              <a:rPr lang="en-US" sz="1500" b="1" dirty="0">
                <a:solidFill>
                  <a:srgbClr val="FFFFFF"/>
                </a:solidFill>
              </a:rPr>
              <a:t>Decision Tree:</a:t>
            </a:r>
          </a:p>
          <a:p>
            <a:br>
              <a:rPr lang="en-US" sz="1500" dirty="0">
                <a:solidFill>
                  <a:srgbClr val="FFFFFF"/>
                </a:solidFill>
              </a:rPr>
            </a:br>
            <a:r>
              <a:rPr lang="en-US" sz="1500" dirty="0">
                <a:solidFill>
                  <a:srgbClr val="FFFFFF"/>
                </a:solidFill>
              </a:rPr>
              <a:t>A Decision Tree Regressor is trained to predict the number of suicides based on various features. The dataset is first preprocessed by removing commas from the GDP column, dropping irrelevant columns, and filling missing values using forward fill. Categorical variables such as sex, age, and generation are converted into numerical format using one-hot encoding. The data is then split into training and testing sets. The Decision Tree model is trained on the features to predict the number of suicides. The model's performance is evaluated using Root Mean Squared Error (RMSE), which is approximately 62.70, indicating the average difference between predicted and actual suicide numbers. Additionally, the decision tree is visualized, showing how decisions are made based on feature values.</a:t>
            </a:r>
          </a:p>
        </p:txBody>
      </p:sp>
      <p:pic>
        <p:nvPicPr>
          <p:cNvPr id="5" name="Picture 4">
            <a:extLst>
              <a:ext uri="{FF2B5EF4-FFF2-40B4-BE49-F238E27FC236}">
                <a16:creationId xmlns:a16="http://schemas.microsoft.com/office/drawing/2014/main" id="{2E6CDB1A-220B-0823-37AD-63DD4C3B6234}"/>
              </a:ext>
            </a:extLst>
          </p:cNvPr>
          <p:cNvPicPr>
            <a:picLocks noChangeAspect="1"/>
          </p:cNvPicPr>
          <p:nvPr/>
        </p:nvPicPr>
        <p:blipFill>
          <a:blip r:embed="rId2"/>
          <a:stretch>
            <a:fillRect/>
          </a:stretch>
        </p:blipFill>
        <p:spPr>
          <a:xfrm>
            <a:off x="7914640" y="1"/>
            <a:ext cx="4283727" cy="4577450"/>
          </a:xfrm>
          <a:prstGeom prst="rect">
            <a:avLst/>
          </a:prstGeom>
        </p:spPr>
      </p:pic>
      <p:pic>
        <p:nvPicPr>
          <p:cNvPr id="8" name="Picture 7">
            <a:extLst>
              <a:ext uri="{FF2B5EF4-FFF2-40B4-BE49-F238E27FC236}">
                <a16:creationId xmlns:a16="http://schemas.microsoft.com/office/drawing/2014/main" id="{7CFCA3A6-4FE7-28EB-07A0-7B19BD4A6998}"/>
              </a:ext>
            </a:extLst>
          </p:cNvPr>
          <p:cNvPicPr>
            <a:picLocks noChangeAspect="1"/>
          </p:cNvPicPr>
          <p:nvPr/>
        </p:nvPicPr>
        <p:blipFill>
          <a:blip r:embed="rId3"/>
          <a:stretch>
            <a:fillRect/>
          </a:stretch>
        </p:blipFill>
        <p:spPr>
          <a:xfrm>
            <a:off x="8458359" y="4811129"/>
            <a:ext cx="3093560" cy="1813192"/>
          </a:xfrm>
          <a:prstGeom prst="rect">
            <a:avLst/>
          </a:prstGeom>
        </p:spPr>
      </p:pic>
    </p:spTree>
    <p:extLst>
      <p:ext uri="{BB962C8B-B14F-4D97-AF65-F5344CB8AC3E}">
        <p14:creationId xmlns:p14="http://schemas.microsoft.com/office/powerpoint/2010/main" val="839440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diagram&#10;&#10;Description automatically generated">
            <a:extLst>
              <a:ext uri="{FF2B5EF4-FFF2-40B4-BE49-F238E27FC236}">
                <a16:creationId xmlns:a16="http://schemas.microsoft.com/office/drawing/2014/main" id="{F42AFB8B-441C-01AC-FFF8-DB6229E71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112" y="914400"/>
            <a:ext cx="9987575" cy="4968819"/>
          </a:xfrm>
          <a:prstGeom prst="rect">
            <a:avLst/>
          </a:prstGeom>
        </p:spPr>
      </p:pic>
    </p:spTree>
    <p:extLst>
      <p:ext uri="{BB962C8B-B14F-4D97-AF65-F5344CB8AC3E}">
        <p14:creationId xmlns:p14="http://schemas.microsoft.com/office/powerpoint/2010/main" val="2571151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795CA-5854-0D9D-4657-0D5154E9BB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7B366-3307-2562-F054-F2E10EB02881}"/>
              </a:ext>
            </a:extLst>
          </p:cNvPr>
          <p:cNvSpPr>
            <a:spLocks noGrp="1"/>
          </p:cNvSpPr>
          <p:nvPr>
            <p:ph type="title"/>
          </p:nvPr>
        </p:nvSpPr>
        <p:spPr>
          <a:xfrm>
            <a:off x="930446" y="54518"/>
            <a:ext cx="1635760" cy="570011"/>
          </a:xfrm>
          <a:blipFill>
            <a:blip r:embed="rId2"/>
            <a:tile tx="0" ty="0" sx="100000" sy="100000" flip="none" algn="tl"/>
          </a:blipFill>
        </p:spPr>
        <p:txBody>
          <a:bodyPr>
            <a:normAutofit fontScale="90000"/>
          </a:bodyPr>
          <a:lstStyle/>
          <a:p>
            <a:r>
              <a:rPr lang="en-US" dirty="0"/>
              <a:t>RESULTS</a:t>
            </a:r>
            <a:endParaRPr lang="en-IN" dirty="0"/>
          </a:p>
        </p:txBody>
      </p:sp>
      <p:sp>
        <p:nvSpPr>
          <p:cNvPr id="4" name="Text Placeholder 3">
            <a:extLst>
              <a:ext uri="{FF2B5EF4-FFF2-40B4-BE49-F238E27FC236}">
                <a16:creationId xmlns:a16="http://schemas.microsoft.com/office/drawing/2014/main" id="{1AD6C074-217A-9FF9-FE05-33EA511E88FA}"/>
              </a:ext>
            </a:extLst>
          </p:cNvPr>
          <p:cNvSpPr>
            <a:spLocks noGrp="1"/>
          </p:cNvSpPr>
          <p:nvPr>
            <p:ph type="body" sz="half" idx="2"/>
          </p:nvPr>
        </p:nvSpPr>
        <p:spPr>
          <a:xfrm>
            <a:off x="62573" y="746449"/>
            <a:ext cx="3686467" cy="4906029"/>
          </a:xfrm>
          <a:solidFill>
            <a:schemeClr val="accent2">
              <a:lumMod val="40000"/>
              <a:lumOff val="60000"/>
            </a:schemeClr>
          </a:solidFill>
        </p:spPr>
        <p:txBody>
          <a:bodyPr>
            <a:normAutofit/>
          </a:bodyPr>
          <a:lstStyle/>
          <a:p>
            <a:r>
              <a:rPr lang="en-US" b="1" dirty="0"/>
              <a:t>Random Forest Classification:</a:t>
            </a:r>
          </a:p>
          <a:p>
            <a:r>
              <a:rPr lang="en-US" dirty="0"/>
              <a:t>A Random Forest Regressor is trained to predict the number of suicides based on various features in the dataset. The data is preprocessed by cleaning column names, removing commas from the GDP column, dropping irrelevant columns, and handling missing values using forward fill. Categorical variables are converted to numerical values using one-hot encoding. The dataset is split into training and testing sets, and the model is trained on the training data. The performance is evaluated using Root Mean Squared Error (RMSE), which in this case is 72.02, indicating the average deviation between predicted and actual suicide numbers. Feature importance is visualized, and an interactive plot compares actual vs. predicted values.</a:t>
            </a:r>
          </a:p>
        </p:txBody>
      </p:sp>
      <p:pic>
        <p:nvPicPr>
          <p:cNvPr id="6" name="Picture 5">
            <a:extLst>
              <a:ext uri="{FF2B5EF4-FFF2-40B4-BE49-F238E27FC236}">
                <a16:creationId xmlns:a16="http://schemas.microsoft.com/office/drawing/2014/main" id="{74AE9695-5585-3B4D-FA7D-FBC3252CEA07}"/>
              </a:ext>
            </a:extLst>
          </p:cNvPr>
          <p:cNvPicPr>
            <a:picLocks noChangeAspect="1"/>
          </p:cNvPicPr>
          <p:nvPr/>
        </p:nvPicPr>
        <p:blipFill>
          <a:blip r:embed="rId3"/>
          <a:stretch>
            <a:fillRect/>
          </a:stretch>
        </p:blipFill>
        <p:spPr>
          <a:xfrm>
            <a:off x="3979490" y="176438"/>
            <a:ext cx="4412670" cy="6204041"/>
          </a:xfrm>
          <a:prstGeom prst="rect">
            <a:avLst/>
          </a:prstGeom>
        </p:spPr>
      </p:pic>
      <p:pic>
        <p:nvPicPr>
          <p:cNvPr id="9" name="Picture 8">
            <a:extLst>
              <a:ext uri="{FF2B5EF4-FFF2-40B4-BE49-F238E27FC236}">
                <a16:creationId xmlns:a16="http://schemas.microsoft.com/office/drawing/2014/main" id="{0CBC2546-4187-3C6D-A45B-E161A930A407}"/>
              </a:ext>
            </a:extLst>
          </p:cNvPr>
          <p:cNvPicPr>
            <a:picLocks noChangeAspect="1"/>
          </p:cNvPicPr>
          <p:nvPr/>
        </p:nvPicPr>
        <p:blipFill>
          <a:blip r:embed="rId4"/>
          <a:stretch>
            <a:fillRect/>
          </a:stretch>
        </p:blipFill>
        <p:spPr>
          <a:xfrm>
            <a:off x="8524240" y="746449"/>
            <a:ext cx="3339571" cy="4475791"/>
          </a:xfrm>
          <a:prstGeom prst="rect">
            <a:avLst/>
          </a:prstGeom>
        </p:spPr>
      </p:pic>
    </p:spTree>
    <p:extLst>
      <p:ext uri="{BB962C8B-B14F-4D97-AF65-F5344CB8AC3E}">
        <p14:creationId xmlns:p14="http://schemas.microsoft.com/office/powerpoint/2010/main" val="4083915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1" name="Rectangle 1230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1590EF3E-4FB7-29AD-C170-77DDC03051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5417" y="457200"/>
            <a:ext cx="1066116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783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ece of paper with a piece of paper rolled up&#10;&#10;Description automatically generated">
            <a:extLst>
              <a:ext uri="{FF2B5EF4-FFF2-40B4-BE49-F238E27FC236}">
                <a16:creationId xmlns:a16="http://schemas.microsoft.com/office/drawing/2014/main" id="{1D5F7EF6-3981-AE0A-0B2A-EC6F42FD9DB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864" t="8909"/>
          <a:stretch/>
        </p:blipFill>
        <p:spPr>
          <a:xfrm>
            <a:off x="0" y="0"/>
            <a:ext cx="5807413" cy="3978612"/>
          </a:xfrm>
        </p:spPr>
      </p:pic>
      <p:sp>
        <p:nvSpPr>
          <p:cNvPr id="4" name="Text Placeholder 3">
            <a:extLst>
              <a:ext uri="{FF2B5EF4-FFF2-40B4-BE49-F238E27FC236}">
                <a16:creationId xmlns:a16="http://schemas.microsoft.com/office/drawing/2014/main" id="{374111E6-3090-B5C7-3A66-6456ABA20928}"/>
              </a:ext>
            </a:extLst>
          </p:cNvPr>
          <p:cNvSpPr>
            <a:spLocks noGrp="1"/>
          </p:cNvSpPr>
          <p:nvPr>
            <p:ph type="body" sz="half" idx="2"/>
          </p:nvPr>
        </p:nvSpPr>
        <p:spPr>
          <a:xfrm>
            <a:off x="6209492" y="163354"/>
            <a:ext cx="5578770" cy="2965926"/>
          </a:xfrm>
          <a:solidFill>
            <a:schemeClr val="accent6">
              <a:lumMod val="20000"/>
              <a:lumOff val="80000"/>
            </a:schemeClr>
          </a:solidFill>
        </p:spPr>
        <p:txBody>
          <a:bodyPr/>
          <a:lstStyle/>
          <a:p>
            <a:r>
              <a:rPr lang="en-US" sz="2000" b="1" dirty="0"/>
              <a:t>Key Findings</a:t>
            </a:r>
            <a:r>
              <a:rPr lang="en-US" sz="2000" dirty="0"/>
              <a:t>: </a:t>
            </a:r>
            <a:r>
              <a:rPr lang="en-US" dirty="0"/>
              <a:t>Our analysis of global suicide rates revealed critical patterns across demographics and socioeconomic factors:</a:t>
            </a:r>
          </a:p>
          <a:p>
            <a:pPr>
              <a:buFont typeface="Arial" panose="020B0604020202020204" pitchFamily="34" charset="0"/>
              <a:buChar char="•"/>
            </a:pPr>
            <a:r>
              <a:rPr lang="en-US" dirty="0"/>
              <a:t>Suicide rates show significant variation based on age, gender, and region.</a:t>
            </a:r>
          </a:p>
          <a:p>
            <a:pPr>
              <a:buFont typeface="Arial" panose="020B0604020202020204" pitchFamily="34" charset="0"/>
              <a:buChar char="•"/>
            </a:pPr>
            <a:r>
              <a:rPr lang="en-US" dirty="0"/>
              <a:t>Strong correlations were observed between GDP, HDI, and suicide rates, indicating that economic and developmental factors play a significant role.</a:t>
            </a:r>
          </a:p>
          <a:p>
            <a:pPr>
              <a:buFont typeface="Arial" panose="020B0604020202020204" pitchFamily="34" charset="0"/>
              <a:buChar char="•"/>
            </a:pPr>
            <a:r>
              <a:rPr lang="en-US" dirty="0"/>
              <a:t>Certain demographic groups, such as males aged 35-54, exhibit higher suicide rates, highlighting the need for targeted interventions.</a:t>
            </a:r>
          </a:p>
        </p:txBody>
      </p:sp>
      <p:sp>
        <p:nvSpPr>
          <p:cNvPr id="3" name="TextBox 2">
            <a:extLst>
              <a:ext uri="{FF2B5EF4-FFF2-40B4-BE49-F238E27FC236}">
                <a16:creationId xmlns:a16="http://schemas.microsoft.com/office/drawing/2014/main" id="{83A70BEE-8D69-F972-83B7-49F739A2C096}"/>
              </a:ext>
            </a:extLst>
          </p:cNvPr>
          <p:cNvSpPr txBox="1"/>
          <p:nvPr/>
        </p:nvSpPr>
        <p:spPr>
          <a:xfrm>
            <a:off x="6414023" y="3271521"/>
            <a:ext cx="5169707" cy="2492990"/>
          </a:xfrm>
          <a:prstGeom prst="rect">
            <a:avLst/>
          </a:prstGeom>
          <a:solidFill>
            <a:schemeClr val="accent6">
              <a:lumMod val="20000"/>
              <a:lumOff val="80000"/>
            </a:schemeClr>
          </a:solidFill>
        </p:spPr>
        <p:txBody>
          <a:bodyPr wrap="square">
            <a:spAutoFit/>
          </a:bodyPr>
          <a:lstStyle/>
          <a:p>
            <a:pPr algn="ctr"/>
            <a:r>
              <a:rPr lang="en-US" sz="2000" b="1" dirty="0"/>
              <a:t>Machine Learning Insights</a:t>
            </a:r>
            <a:r>
              <a:rPr lang="en-US" sz="2000" dirty="0"/>
              <a:t>:</a:t>
            </a:r>
          </a:p>
          <a:p>
            <a:pPr>
              <a:buFont typeface="Arial" panose="020B0604020202020204" pitchFamily="34" charset="0"/>
              <a:buChar char="•"/>
            </a:pPr>
            <a:r>
              <a:rPr lang="en-US" sz="1700" dirty="0"/>
              <a:t>Predictive models successfully identified high-risk groups and provided reliable forecasts for suicide trends.</a:t>
            </a:r>
          </a:p>
          <a:p>
            <a:pPr>
              <a:buFont typeface="Arial" panose="020B0604020202020204" pitchFamily="34" charset="0"/>
              <a:buChar char="•"/>
            </a:pPr>
            <a:r>
              <a:rPr lang="en-US" sz="1700" dirty="0"/>
              <a:t>Clustering algorithms grouped countries with similar patterns, offering insights into regional policy-making.</a:t>
            </a:r>
          </a:p>
          <a:p>
            <a:pPr>
              <a:buFont typeface="Arial" panose="020B0604020202020204" pitchFamily="34" charset="0"/>
              <a:buChar char="•"/>
            </a:pPr>
            <a:r>
              <a:rPr lang="en-US" sz="1700" dirty="0"/>
              <a:t>Feature importance analysis highlighted GDP per capita, HDI, and gender as key predictors of suicide rates.</a:t>
            </a:r>
          </a:p>
        </p:txBody>
      </p:sp>
      <p:sp>
        <p:nvSpPr>
          <p:cNvPr id="6" name="TextBox 5">
            <a:extLst>
              <a:ext uri="{FF2B5EF4-FFF2-40B4-BE49-F238E27FC236}">
                <a16:creationId xmlns:a16="http://schemas.microsoft.com/office/drawing/2014/main" id="{035B3391-5C5E-384B-8D22-1AE83F097404}"/>
              </a:ext>
            </a:extLst>
          </p:cNvPr>
          <p:cNvSpPr txBox="1"/>
          <p:nvPr/>
        </p:nvSpPr>
        <p:spPr>
          <a:xfrm>
            <a:off x="14719" y="4094312"/>
            <a:ext cx="6096000" cy="1477328"/>
          </a:xfrm>
          <a:prstGeom prst="rect">
            <a:avLst/>
          </a:prstGeom>
          <a:solidFill>
            <a:schemeClr val="accent6">
              <a:lumMod val="20000"/>
              <a:lumOff val="80000"/>
            </a:schemeClr>
          </a:solidFill>
        </p:spPr>
        <p:txBody>
          <a:bodyPr wrap="square">
            <a:spAutoFit/>
          </a:bodyPr>
          <a:lstStyle/>
          <a:p>
            <a:r>
              <a:rPr lang="en-US" b="1" dirty="0"/>
              <a:t>Impact and Applications</a:t>
            </a:r>
            <a:r>
              <a:rPr lang="en-US" dirty="0"/>
              <a:t>:</a:t>
            </a:r>
          </a:p>
          <a:p>
            <a:pPr>
              <a:buFont typeface="Arial" panose="020B0604020202020204" pitchFamily="34" charset="0"/>
              <a:buChar char="•"/>
            </a:pPr>
            <a:r>
              <a:rPr lang="en-US" dirty="0"/>
              <a:t>Policymakers and healthcare organizations can use these findings to develop data-driven prevention strategies.</a:t>
            </a:r>
          </a:p>
          <a:p>
            <a:pPr>
              <a:buFont typeface="Arial" panose="020B0604020202020204" pitchFamily="34" charset="0"/>
              <a:buChar char="•"/>
            </a:pPr>
            <a:r>
              <a:rPr lang="en-US" dirty="0"/>
              <a:t>Insights can aid in resource allocation for mental health services and economic support programs.</a:t>
            </a:r>
          </a:p>
        </p:txBody>
      </p:sp>
      <p:sp>
        <p:nvSpPr>
          <p:cNvPr id="8" name="TextBox 7">
            <a:extLst>
              <a:ext uri="{FF2B5EF4-FFF2-40B4-BE49-F238E27FC236}">
                <a16:creationId xmlns:a16="http://schemas.microsoft.com/office/drawing/2014/main" id="{D6D8E133-241D-0665-82D4-EA8BA0329AEC}"/>
              </a:ext>
            </a:extLst>
          </p:cNvPr>
          <p:cNvSpPr txBox="1"/>
          <p:nvPr/>
        </p:nvSpPr>
        <p:spPr>
          <a:xfrm>
            <a:off x="-43127" y="5687340"/>
            <a:ext cx="11642210" cy="1154162"/>
          </a:xfrm>
          <a:prstGeom prst="rect">
            <a:avLst/>
          </a:prstGeom>
          <a:noFill/>
        </p:spPr>
        <p:txBody>
          <a:bodyPr wrap="square">
            <a:spAutoFit/>
          </a:bodyPr>
          <a:lstStyle/>
          <a:p>
            <a:pPr algn="ctr"/>
            <a:r>
              <a:rPr lang="en-US" b="1" dirty="0"/>
              <a:t>Future Work</a:t>
            </a:r>
            <a:r>
              <a:rPr lang="en-US" dirty="0"/>
              <a:t>:</a:t>
            </a:r>
          </a:p>
          <a:p>
            <a:pPr>
              <a:buFont typeface="Arial" panose="020B0604020202020204" pitchFamily="34" charset="0"/>
              <a:buChar char="•"/>
            </a:pPr>
            <a:r>
              <a:rPr lang="en-US" sz="1700" dirty="0"/>
              <a:t>Expanding the analysis by incorporating additional factors like mental health statistics and healthcare access.</a:t>
            </a:r>
          </a:p>
          <a:p>
            <a:pPr>
              <a:buFont typeface="Arial" panose="020B0604020202020204" pitchFamily="34" charset="0"/>
              <a:buChar char="•"/>
            </a:pPr>
            <a:r>
              <a:rPr lang="en-US" sz="1700" dirty="0"/>
              <a:t>Enhancing machine learning models with advanced techniques like neural networks for improved accuracy.</a:t>
            </a:r>
          </a:p>
          <a:p>
            <a:pPr>
              <a:buFont typeface="Arial" panose="020B0604020202020204" pitchFamily="34" charset="0"/>
              <a:buChar char="•"/>
            </a:pPr>
            <a:r>
              <a:rPr lang="en-US" sz="1700" dirty="0"/>
              <a:t>Collaborating with global organizations to refine datasets and validate findings.</a:t>
            </a:r>
          </a:p>
        </p:txBody>
      </p:sp>
    </p:spTree>
    <p:extLst>
      <p:ext uri="{BB962C8B-B14F-4D97-AF65-F5344CB8AC3E}">
        <p14:creationId xmlns:p14="http://schemas.microsoft.com/office/powerpoint/2010/main" val="281697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5026-FB24-F8BD-59BD-B0F627AB75C0}"/>
              </a:ext>
            </a:extLst>
          </p:cNvPr>
          <p:cNvSpPr>
            <a:spLocks noGrp="1"/>
          </p:cNvSpPr>
          <p:nvPr>
            <p:ph type="title"/>
          </p:nvPr>
        </p:nvSpPr>
        <p:spPr>
          <a:xfrm>
            <a:off x="4619304" y="281717"/>
            <a:ext cx="3071815" cy="658232"/>
          </a:xfrm>
          <a:noFill/>
        </p:spPr>
        <p:txBody>
          <a:bodyPr>
            <a:noAutofit/>
          </a:bodyPr>
          <a:lstStyle/>
          <a:p>
            <a:r>
              <a:rPr lang="en-US" sz="3500" b="1" dirty="0">
                <a:solidFill>
                  <a:schemeClr val="bg1"/>
                </a:solidFill>
              </a:rPr>
              <a:t>REFERENCES</a:t>
            </a:r>
          </a:p>
        </p:txBody>
      </p:sp>
      <p:cxnSp>
        <p:nvCxnSpPr>
          <p:cNvPr id="6" name="Straight Connector 5">
            <a:extLst>
              <a:ext uri="{FF2B5EF4-FFF2-40B4-BE49-F238E27FC236}">
                <a16:creationId xmlns:a16="http://schemas.microsoft.com/office/drawing/2014/main" id="{FD6F7FAA-733D-A7DB-D83C-57E9C5605020}"/>
              </a:ext>
            </a:extLst>
          </p:cNvPr>
          <p:cNvCxnSpPr>
            <a:cxnSpLocks/>
          </p:cNvCxnSpPr>
          <p:nvPr/>
        </p:nvCxnSpPr>
        <p:spPr>
          <a:xfrm>
            <a:off x="4619304" y="402783"/>
            <a:ext cx="0" cy="455011"/>
          </a:xfrm>
          <a:prstGeom prst="line">
            <a:avLst/>
          </a:prstGeom>
          <a:ln w="41275"/>
        </p:spPr>
        <p:style>
          <a:lnRef idx="2">
            <a:schemeClr val="accent1"/>
          </a:lnRef>
          <a:fillRef idx="0">
            <a:schemeClr val="accent1"/>
          </a:fillRef>
          <a:effectRef idx="1">
            <a:schemeClr val="accent1"/>
          </a:effectRef>
          <a:fontRef idx="minor">
            <a:schemeClr val="tx1"/>
          </a:fontRef>
        </p:style>
      </p:cxnSp>
      <p:sp>
        <p:nvSpPr>
          <p:cNvPr id="3" name="Rectangle 1">
            <a:extLst>
              <a:ext uri="{FF2B5EF4-FFF2-40B4-BE49-F238E27FC236}">
                <a16:creationId xmlns:a16="http://schemas.microsoft.com/office/drawing/2014/main" id="{9FDD1BC3-F988-CE9A-17E8-BF2EC9572926}"/>
              </a:ext>
            </a:extLst>
          </p:cNvPr>
          <p:cNvSpPr>
            <a:spLocks noGrp="1" noChangeArrowheads="1"/>
          </p:cNvSpPr>
          <p:nvPr>
            <p:ph type="body" sz="half" idx="2"/>
          </p:nvPr>
        </p:nvSpPr>
        <p:spPr bwMode="auto">
          <a:xfrm>
            <a:off x="156446" y="1124138"/>
            <a:ext cx="11879107" cy="4854983"/>
          </a:xfrm>
          <a:prstGeom prst="rect">
            <a:avLst/>
          </a:prstGeom>
          <a:solidFill>
            <a:schemeClr val="bg2">
              <a:lumMod val="10000"/>
              <a:alpha val="73000"/>
            </a:schemeClr>
          </a:solidFill>
          <a:ln>
            <a:no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endParaRPr kumimoji="0" lang="en-US" altLang="en-US" sz="14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 S. S., Gunnell, D., Sterne, J. A., Lu, T. H., &amp; Cheng, A. T. (2014). Economic crises and suicide: Evidence from a 27-year time series in Taiwan. Journal of Epidemiology and Community Health, 68(2), 120-126.</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Kessler, R. C., Warner, C. H., </a:t>
            </a:r>
            <a:r>
              <a:rPr kumimoji="0" lang="en-US" altLang="en-US" sz="1500" b="1"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Ivany</a:t>
            </a: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 &amp; Zaslavsky, A. M. (2020). Predictive modeling for suicide prevention using machine learning approaches. Nature Mental Health, 3(4), 205-217.</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Naghavi</a:t>
            </a: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 Marczak, L. B., Kutz, M., Shackelford, K. A., &amp; Wang, H. (2018). Global, regional, and national burden of suicide: Findings from the Global Burden of Disease Study 2017. The Lancet Psychiatry, 5(10), 907-920.</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Phillips, J. A., &amp; Nugent, C. N. (2020). Suicide trends and generational influences: The role of economic factors. Social Science &amp; Medicine, 256, 113018.</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Wang, Z., Li, H., &amp; Zhang, L. (2021). Predicting suicide rates with machine learning: Integrating demographic and socioeconomic factors. Journal of Affective Disorders, 283, 291-299.</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World Health Organization (WHO). "Suicide Data." </a:t>
            </a: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WHO Suicide Prevention</a:t>
            </a: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R="0" lvl="0" algn="l" defTabSz="914400" rtl="0" eaLnBrk="0" fontAlgn="base" latinLnBrk="0" hangingPunct="0">
              <a:lnSpc>
                <a:spcPct val="150000"/>
              </a:lnSpc>
              <a:spcBef>
                <a:spcPct val="0"/>
              </a:spcBef>
              <a:spcAft>
                <a:spcPct val="0"/>
              </a:spcAft>
              <a:buClrTx/>
              <a:buSzTx/>
              <a:tabLst/>
            </a:pPr>
            <a:r>
              <a:rPr lang="en-US" altLang="en-US" sz="15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Source of general insights and global statistics on suicide trends.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7684DE-0910-B3BD-5302-F3FEEF3C267C}"/>
              </a:ext>
            </a:extLst>
          </p:cNvPr>
          <p:cNvSpPr txBox="1"/>
          <p:nvPr/>
        </p:nvSpPr>
        <p:spPr>
          <a:xfrm>
            <a:off x="11846999" y="7164746"/>
            <a:ext cx="24587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NIMH Suicide Prevention</a:t>
            </a: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979584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FE9A6C6C-4B9F-28A5-DC65-5E87E74AE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A8D33-011F-9AA6-858F-AEB748DF55A7}"/>
              </a:ext>
            </a:extLst>
          </p:cNvPr>
          <p:cNvSpPr>
            <a:spLocks noGrp="1"/>
          </p:cNvSpPr>
          <p:nvPr>
            <p:ph type="title"/>
          </p:nvPr>
        </p:nvSpPr>
        <p:spPr>
          <a:xfrm>
            <a:off x="4619304" y="281717"/>
            <a:ext cx="3071815" cy="658232"/>
          </a:xfrm>
          <a:noFill/>
        </p:spPr>
        <p:txBody>
          <a:bodyPr>
            <a:noAutofit/>
          </a:bodyPr>
          <a:lstStyle/>
          <a:p>
            <a:r>
              <a:rPr lang="en-US" sz="3500" b="1" dirty="0">
                <a:solidFill>
                  <a:schemeClr val="bg1"/>
                </a:solidFill>
              </a:rPr>
              <a:t>REFERENCES</a:t>
            </a:r>
          </a:p>
        </p:txBody>
      </p:sp>
      <p:cxnSp>
        <p:nvCxnSpPr>
          <p:cNvPr id="6" name="Straight Connector 5">
            <a:extLst>
              <a:ext uri="{FF2B5EF4-FFF2-40B4-BE49-F238E27FC236}">
                <a16:creationId xmlns:a16="http://schemas.microsoft.com/office/drawing/2014/main" id="{DED86EBD-0604-282B-3C35-33BD629F35ED}"/>
              </a:ext>
            </a:extLst>
          </p:cNvPr>
          <p:cNvCxnSpPr>
            <a:cxnSpLocks/>
          </p:cNvCxnSpPr>
          <p:nvPr/>
        </p:nvCxnSpPr>
        <p:spPr>
          <a:xfrm>
            <a:off x="4619304" y="402783"/>
            <a:ext cx="0" cy="455011"/>
          </a:xfrm>
          <a:prstGeom prst="line">
            <a:avLst/>
          </a:prstGeom>
          <a:ln w="41275"/>
        </p:spPr>
        <p:style>
          <a:lnRef idx="2">
            <a:schemeClr val="accent1"/>
          </a:lnRef>
          <a:fillRef idx="0">
            <a:schemeClr val="accent1"/>
          </a:fillRef>
          <a:effectRef idx="1">
            <a:schemeClr val="accent1"/>
          </a:effectRef>
          <a:fontRef idx="minor">
            <a:schemeClr val="tx1"/>
          </a:fontRef>
        </p:style>
      </p:cxnSp>
      <p:sp>
        <p:nvSpPr>
          <p:cNvPr id="3" name="Rectangle 1">
            <a:extLst>
              <a:ext uri="{FF2B5EF4-FFF2-40B4-BE49-F238E27FC236}">
                <a16:creationId xmlns:a16="http://schemas.microsoft.com/office/drawing/2014/main" id="{CE40E6C6-316A-7B09-87D7-26F50D993476}"/>
              </a:ext>
            </a:extLst>
          </p:cNvPr>
          <p:cNvSpPr>
            <a:spLocks noGrp="1" noChangeArrowheads="1"/>
          </p:cNvSpPr>
          <p:nvPr>
            <p:ph type="body" sz="half" idx="2"/>
          </p:nvPr>
        </p:nvSpPr>
        <p:spPr bwMode="auto">
          <a:xfrm>
            <a:off x="156446" y="1275589"/>
            <a:ext cx="11879107" cy="4552080"/>
          </a:xfrm>
          <a:prstGeom prst="rect">
            <a:avLst/>
          </a:prstGeom>
          <a:solidFill>
            <a:schemeClr val="bg2">
              <a:lumMod val="10000"/>
              <a:alpha val="73000"/>
            </a:schemeClr>
          </a:solidFill>
          <a:ln>
            <a:no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8.     Kim, H., &amp; Lee, J. (2021). "Socioeconomic Factors and Suicide: A Cross-Country Analysis." </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Journal of Mental Health Research, 45(3), 456–478.</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Research on the correlation between GDP, HDI, and suicide rates.</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    Scikit-learn Documentation. "Machine Learning in Python. Link</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Guidelines for implementing predictive modeling and clustering techniques.</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    Seaborn Documentation. "Statistical Data Visualization in Python.  Link</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Used for creating advanced visualizations to explore trends and correlations.</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    Xu, Q., &amp; Park, S. (2020). "Analyzing Global Suicide Trends with Machine Learning." International Journal of Data Science, 12(1), 98–12.</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Paper on the application of machine learning for predicting suicide rates.</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12.    National Institute of Mental Health (NIMH). "Understanding Suicide Risk."</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Background on suicide demographics and risk factors.           </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13.    Meyer, A., &amp; Cho, K. (2019). "Clustering Regional Suicide Rates: A Data-Driven Approach." Computers in Human Behavior, 97, 120–132.</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Techniques for clustering and grouping countries based on similar suicide patterns.</a:t>
            </a:r>
          </a:p>
        </p:txBody>
      </p:sp>
      <p:sp>
        <p:nvSpPr>
          <p:cNvPr id="5" name="TextBox 4">
            <a:extLst>
              <a:ext uri="{FF2B5EF4-FFF2-40B4-BE49-F238E27FC236}">
                <a16:creationId xmlns:a16="http://schemas.microsoft.com/office/drawing/2014/main" id="{C10684B0-A55A-2DD7-D88B-2E13B606AA46}"/>
              </a:ext>
            </a:extLst>
          </p:cNvPr>
          <p:cNvSpPr txBox="1"/>
          <p:nvPr/>
        </p:nvSpPr>
        <p:spPr>
          <a:xfrm>
            <a:off x="11846999" y="7164746"/>
            <a:ext cx="24587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NIMH Suicide Prevention</a:t>
            </a: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499986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0C6895-623B-D4AA-5588-108FE70A210D}"/>
              </a:ext>
            </a:extLst>
          </p:cNvPr>
          <p:cNvSpPr txBox="1"/>
          <p:nvPr/>
        </p:nvSpPr>
        <p:spPr>
          <a:xfrm>
            <a:off x="5898200" y="768483"/>
            <a:ext cx="6177064" cy="677108"/>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10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GitHub Repository for Code</a:t>
            </a:r>
            <a:endParaRPr kumimoji="0" lang="en-US" sz="3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2B502B8C-C67D-D088-FAD6-54FFF7317ED6}"/>
              </a:ext>
            </a:extLst>
          </p:cNvPr>
          <p:cNvCxnSpPr/>
          <p:nvPr/>
        </p:nvCxnSpPr>
        <p:spPr>
          <a:xfrm>
            <a:off x="5787956" y="768483"/>
            <a:ext cx="0" cy="677108"/>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765E8FA-3559-5063-F7E0-6D1EEB211D4D}"/>
              </a:ext>
            </a:extLst>
          </p:cNvPr>
          <p:cNvSpPr txBox="1"/>
          <p:nvPr/>
        </p:nvSpPr>
        <p:spPr>
          <a:xfrm>
            <a:off x="4526600" y="2469071"/>
            <a:ext cx="858952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prstClr val="black"/>
                </a:solidFill>
                <a:effectLst/>
                <a:uLnTx/>
                <a:uFillTx/>
                <a:latin typeface="Aptos" panose="02110004020202020204"/>
                <a:ea typeface="+mn-ea"/>
                <a:cs typeface="+mn-cs"/>
              </a:rPr>
              <a:t>Link for GitHub: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sng"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9" name="Picture 8" descr="A group of icons on a dark background&#10;&#10;Description automatically generated">
            <a:extLst>
              <a:ext uri="{FF2B5EF4-FFF2-40B4-BE49-F238E27FC236}">
                <a16:creationId xmlns:a16="http://schemas.microsoft.com/office/drawing/2014/main" id="{737121BF-A2CB-4ABC-8E16-3FF3FB9CF2D7}"/>
              </a:ext>
            </a:extLst>
          </p:cNvPr>
          <p:cNvPicPr>
            <a:picLocks noChangeAspect="1"/>
          </p:cNvPicPr>
          <p:nvPr/>
        </p:nvPicPr>
        <p:blipFill>
          <a:blip r:embed="rId2">
            <a:extLst>
              <a:ext uri="{28A0092B-C50C-407E-A947-70E740481C1C}">
                <a14:useLocalDpi xmlns:a14="http://schemas.microsoft.com/office/drawing/2010/main" val="0"/>
              </a:ext>
            </a:extLst>
          </a:blip>
          <a:srcRect l="41106" r="11001"/>
          <a:stretch/>
        </p:blipFill>
        <p:spPr>
          <a:xfrm>
            <a:off x="-100518" y="-11644"/>
            <a:ext cx="5778229" cy="6869644"/>
          </a:xfrm>
          <a:prstGeom prst="rect">
            <a:avLst/>
          </a:prstGeom>
        </p:spPr>
      </p:pic>
    </p:spTree>
    <p:extLst>
      <p:ext uri="{BB962C8B-B14F-4D97-AF65-F5344CB8AC3E}">
        <p14:creationId xmlns:p14="http://schemas.microsoft.com/office/powerpoint/2010/main" val="369385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t="-9000" b="-9000"/>
          </a:stretch>
        </a:blipFill>
        <a:effectLst/>
      </p:bgPr>
    </p:bg>
    <p:spTree>
      <p:nvGrpSpPr>
        <p:cNvPr id="1" name="">
          <a:extLst>
            <a:ext uri="{FF2B5EF4-FFF2-40B4-BE49-F238E27FC236}">
              <a16:creationId xmlns:a16="http://schemas.microsoft.com/office/drawing/2014/main" id="{D794FE99-9247-940F-C6AA-850849D09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8E045-40A5-17F7-2B96-0017FAF3CD3A}"/>
              </a:ext>
            </a:extLst>
          </p:cNvPr>
          <p:cNvSpPr>
            <a:spLocks noGrp="1"/>
          </p:cNvSpPr>
          <p:nvPr>
            <p:ph type="title"/>
          </p:nvPr>
        </p:nvSpPr>
        <p:spPr>
          <a:xfrm>
            <a:off x="4087067" y="314174"/>
            <a:ext cx="3427411" cy="643467"/>
          </a:xfrm>
          <a:noFill/>
          <a:ln>
            <a:noFill/>
          </a:ln>
        </p:spPr>
        <p:style>
          <a:lnRef idx="1">
            <a:schemeClr val="dk1"/>
          </a:lnRef>
          <a:fillRef idx="2">
            <a:schemeClr val="dk1"/>
          </a:fillRef>
          <a:effectRef idx="1">
            <a:schemeClr val="dk1"/>
          </a:effectRef>
          <a:fontRef idx="minor">
            <a:schemeClr val="dk1"/>
          </a:fontRef>
        </p:style>
        <p:txBody>
          <a:bodyPr/>
          <a:lstStyle/>
          <a:p>
            <a:r>
              <a:rPr lang="en-US" sz="3600" b="1" dirty="0">
                <a:solidFill>
                  <a:schemeClr val="bg1"/>
                </a:solidFill>
              </a:rPr>
              <a:t>Dataset</a:t>
            </a:r>
            <a:endParaRPr lang="en-US" b="1" dirty="0">
              <a:solidFill>
                <a:schemeClr val="bg1"/>
              </a:solidFill>
            </a:endParaRPr>
          </a:p>
        </p:txBody>
      </p:sp>
      <p:sp>
        <p:nvSpPr>
          <p:cNvPr id="4" name="Text Placeholder 3">
            <a:extLst>
              <a:ext uri="{FF2B5EF4-FFF2-40B4-BE49-F238E27FC236}">
                <a16:creationId xmlns:a16="http://schemas.microsoft.com/office/drawing/2014/main" id="{690C40D5-34F5-43AA-9CA0-EE3586D3EA6B}"/>
              </a:ext>
            </a:extLst>
          </p:cNvPr>
          <p:cNvSpPr>
            <a:spLocks noGrp="1"/>
          </p:cNvSpPr>
          <p:nvPr>
            <p:ph type="body" sz="half" idx="2"/>
          </p:nvPr>
        </p:nvSpPr>
        <p:spPr>
          <a:xfrm>
            <a:off x="567065" y="1156996"/>
            <a:ext cx="11189505" cy="5318449"/>
          </a:xfrm>
          <a:noFill/>
          <a:effectLst>
            <a:outerShdw blurRad="50800" dist="50800" dir="5400000" algn="ctr" rotWithShape="0">
              <a:srgbClr val="000000">
                <a:alpha val="96000"/>
              </a:srgbClr>
            </a:outerShdw>
          </a:effectLst>
        </p:spPr>
        <p:txBody>
          <a:bodyPr numCol="2">
            <a:noAutofit/>
          </a:bodyPr>
          <a:lstStyle/>
          <a:p>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Dataset :  </a:t>
            </a:r>
          </a:p>
          <a:p>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Suicide Rates Overview 1985 to 2016</a:t>
            </a:r>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Link to the data set: </a:t>
            </a: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link</a:t>
            </a:r>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This compiled dataset pulled from four other datasets linked by time and place, and was built to find signals correlated to increased suicide rates among different cohorts globally, across the socio-economic spectrum.</a:t>
            </a: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Fields are :</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Country</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Year</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Sex</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age group </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count of suicides</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Population</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suicide rate</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country-year composite key</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HDI for year</a:t>
            </a:r>
          </a:p>
          <a:p>
            <a:pPr marL="285750" indent="-285750">
              <a:buFont typeface="Arial" panose="020B0604020202020204" pitchFamily="34" charset="0"/>
              <a:buChar char="•"/>
            </a:pPr>
            <a:r>
              <a:rPr lang="en-US" sz="1800" b="1" dirty="0" err="1">
                <a:solidFill>
                  <a:schemeClr val="bg1"/>
                </a:solidFill>
                <a:latin typeface="Calibri" panose="020F0502020204030204" pitchFamily="34" charset="0"/>
                <a:ea typeface="Calibri" panose="020F0502020204030204" pitchFamily="34" charset="0"/>
                <a:cs typeface="Calibri" panose="020F0502020204030204" pitchFamily="34" charset="0"/>
              </a:rPr>
              <a:t>gdp_for_year</a:t>
            </a:r>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err="1">
                <a:solidFill>
                  <a:schemeClr val="bg1"/>
                </a:solidFill>
                <a:latin typeface="Calibri" panose="020F0502020204030204" pitchFamily="34" charset="0"/>
                <a:ea typeface="Calibri" panose="020F0502020204030204" pitchFamily="34" charset="0"/>
                <a:cs typeface="Calibri" panose="020F0502020204030204" pitchFamily="34" charset="0"/>
              </a:rPr>
              <a:t>gdp_per_capita</a:t>
            </a:r>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generation (based on age grouping average).</a:t>
            </a: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CEEFCC83-A035-3C71-9131-8F3CE29C2908}"/>
              </a:ext>
            </a:extLst>
          </p:cNvPr>
          <p:cNvCxnSpPr>
            <a:cxnSpLocks/>
          </p:cNvCxnSpPr>
          <p:nvPr/>
        </p:nvCxnSpPr>
        <p:spPr>
          <a:xfrm>
            <a:off x="3849374" y="429208"/>
            <a:ext cx="0" cy="453787"/>
          </a:xfrm>
          <a:prstGeom prst="line">
            <a:avLst/>
          </a:prstGeom>
          <a:ln w="57150">
            <a:solidFill>
              <a:schemeClr val="bg1">
                <a:lumMod val="9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5134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2EFC8-0142-DA78-F032-953CB6B22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25AC1-B8DE-1B22-DBF7-6CC4CC686FDE}"/>
              </a:ext>
            </a:extLst>
          </p:cNvPr>
          <p:cNvSpPr>
            <a:spLocks noGrp="1"/>
          </p:cNvSpPr>
          <p:nvPr>
            <p:ph type="title"/>
          </p:nvPr>
        </p:nvSpPr>
        <p:spPr>
          <a:xfrm>
            <a:off x="1381189" y="635908"/>
            <a:ext cx="3427411" cy="643467"/>
          </a:xfrm>
        </p:spPr>
        <p:style>
          <a:lnRef idx="1">
            <a:schemeClr val="dk1"/>
          </a:lnRef>
          <a:fillRef idx="2">
            <a:schemeClr val="dk1"/>
          </a:fillRef>
          <a:effectRef idx="1">
            <a:schemeClr val="dk1"/>
          </a:effectRef>
          <a:fontRef idx="minor">
            <a:schemeClr val="dk1"/>
          </a:fontRef>
        </p:style>
        <p:txBody>
          <a:bodyPr/>
          <a:lstStyle/>
          <a:p>
            <a:r>
              <a:rPr lang="en-US" b="1" dirty="0"/>
              <a:t>Preprocessing	</a:t>
            </a:r>
          </a:p>
        </p:txBody>
      </p:sp>
      <p:sp>
        <p:nvSpPr>
          <p:cNvPr id="4" name="Text Placeholder 3">
            <a:extLst>
              <a:ext uri="{FF2B5EF4-FFF2-40B4-BE49-F238E27FC236}">
                <a16:creationId xmlns:a16="http://schemas.microsoft.com/office/drawing/2014/main" id="{90F823DE-2089-C472-F289-97F3B00474E4}"/>
              </a:ext>
            </a:extLst>
          </p:cNvPr>
          <p:cNvSpPr>
            <a:spLocks noGrp="1"/>
          </p:cNvSpPr>
          <p:nvPr>
            <p:ph type="body" sz="half" idx="2"/>
          </p:nvPr>
        </p:nvSpPr>
        <p:spPr>
          <a:xfrm>
            <a:off x="567066" y="1623527"/>
            <a:ext cx="5908380" cy="4851918"/>
          </a:xfrm>
          <a:solidFill>
            <a:schemeClr val="bg1">
              <a:lumMod val="85000"/>
            </a:schemeClr>
          </a:solidFill>
        </p:spPr>
        <p:txBody>
          <a:bodyPr>
            <a:normAutofit/>
          </a:bodyPr>
          <a:lstStyle/>
          <a:p>
            <a:pPr marL="342900" indent="-3429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Data Cleaning:</a:t>
            </a: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Renamed columns to remove extra spaces for consistency.</a:t>
            </a: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Removed commas in the "GDP for Year ($)" column to standardize formatting and converted it to a numeric type.</a:t>
            </a: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Eliminated irrelevant columns (country, country-year, and redundant GDP fields) to focus on relevant features.</a:t>
            </a:r>
          </a:p>
          <a:p>
            <a:pPr lvl="1"/>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Handling Missing Values:</a:t>
            </a: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Used the forward-fill method to impute missing data, ensuring no gaps remained in the dataset while maintaining the data's temporal sequence.</a:t>
            </a:r>
          </a:p>
        </p:txBody>
      </p:sp>
      <p:cxnSp>
        <p:nvCxnSpPr>
          <p:cNvPr id="5" name="Straight Connector 4">
            <a:extLst>
              <a:ext uri="{FF2B5EF4-FFF2-40B4-BE49-F238E27FC236}">
                <a16:creationId xmlns:a16="http://schemas.microsoft.com/office/drawing/2014/main" id="{779F86AD-1A80-2300-2D83-E177C1359AD9}"/>
              </a:ext>
            </a:extLst>
          </p:cNvPr>
          <p:cNvCxnSpPr/>
          <p:nvPr/>
        </p:nvCxnSpPr>
        <p:spPr>
          <a:xfrm>
            <a:off x="1246133" y="635908"/>
            <a:ext cx="0" cy="643467"/>
          </a:xfrm>
          <a:prstGeom prst="line">
            <a:avLst/>
          </a:prstGeom>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80293271-68F0-2D7A-207A-F292FB33C408}"/>
              </a:ext>
            </a:extLst>
          </p:cNvPr>
          <p:cNvPicPr>
            <a:picLocks noChangeAspect="1"/>
          </p:cNvPicPr>
          <p:nvPr/>
        </p:nvPicPr>
        <p:blipFill>
          <a:blip r:embed="rId2"/>
          <a:srcRect l="55867"/>
          <a:stretch/>
        </p:blipFill>
        <p:spPr>
          <a:xfrm>
            <a:off x="6811348" y="0"/>
            <a:ext cx="5380652" cy="6858000"/>
          </a:xfrm>
          <a:prstGeom prst="rect">
            <a:avLst/>
          </a:prstGeom>
        </p:spPr>
      </p:pic>
    </p:spTree>
    <p:extLst>
      <p:ext uri="{BB962C8B-B14F-4D97-AF65-F5344CB8AC3E}">
        <p14:creationId xmlns:p14="http://schemas.microsoft.com/office/powerpoint/2010/main" val="1578446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C344-98D8-E49D-DE16-0382E9D4634D}"/>
              </a:ext>
            </a:extLst>
          </p:cNvPr>
          <p:cNvSpPr>
            <a:spLocks noGrp="1"/>
          </p:cNvSpPr>
          <p:nvPr>
            <p:ph type="title"/>
          </p:nvPr>
        </p:nvSpPr>
        <p:spPr>
          <a:xfrm>
            <a:off x="3552217" y="141389"/>
            <a:ext cx="4657928" cy="1239939"/>
          </a:xfrm>
          <a:solidFill>
            <a:schemeClr val="bg2">
              <a:lumMod val="25000"/>
            </a:schemeClr>
          </a:solidFill>
          <a:effectLst>
            <a:outerShdw blurRad="50800" dist="38100" algn="l" rotWithShape="0">
              <a:prstClr val="black">
                <a:alpha val="40000"/>
              </a:prstClr>
            </a:outerShdw>
          </a:effectLst>
        </p:spPr>
        <p:txBody>
          <a:bodyPr>
            <a:normAutofit/>
          </a:bodyPr>
          <a:lstStyle/>
          <a:p>
            <a:pPr algn="ctr"/>
            <a:r>
              <a:rPr lang="en-US" sz="4400" b="1" u="sng" spc="100" dirty="0">
                <a:solidFill>
                  <a:srgbClr val="FFFFFF"/>
                </a:solidFill>
              </a:rPr>
              <a:t>Literature Review</a:t>
            </a:r>
            <a:endParaRPr lang="en-US" b="1" u="sng" dirty="0"/>
          </a:p>
        </p:txBody>
      </p:sp>
      <p:sp>
        <p:nvSpPr>
          <p:cNvPr id="4" name="TextBox 3">
            <a:extLst>
              <a:ext uri="{FF2B5EF4-FFF2-40B4-BE49-F238E27FC236}">
                <a16:creationId xmlns:a16="http://schemas.microsoft.com/office/drawing/2014/main" id="{24ECFA1C-6782-01EE-1132-7285FB1D4040}"/>
              </a:ext>
            </a:extLst>
          </p:cNvPr>
          <p:cNvSpPr txBox="1"/>
          <p:nvPr/>
        </p:nvSpPr>
        <p:spPr>
          <a:xfrm>
            <a:off x="671804" y="2136711"/>
            <a:ext cx="11112759" cy="4093428"/>
          </a:xfrm>
          <a:prstGeom prst="rect">
            <a:avLst/>
          </a:prstGeom>
          <a:solidFill>
            <a:schemeClr val="bg2">
              <a:lumMod val="25000"/>
              <a:alpha val="63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Economic Indicators and Suicide Trends:</a:t>
            </a:r>
            <a:endPar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GDP and unemployment rates are significant predictors of suicide rates globally, with higher economic distress linked to increased rates (World Health Organization, 2019).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Economic fluctuations often show delayed but noticeable impacts on suicide statistics (Chang et al., 2014).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Demographic Factors:</a:t>
            </a:r>
            <a:endPar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Male suicide rates consistently outnumber female rates, particularly in older age groups (</a:t>
            </a:r>
            <a:r>
              <a:rPr kumimoji="0" lang="en-US" sz="2000" b="0" i="0" u="none" strike="noStrike" kern="1200" cap="none" spc="0" normalizeH="0" baseline="0" noProof="0" dirty="0" err="1">
                <a:ln>
                  <a:noFill/>
                </a:ln>
                <a:solidFill>
                  <a:prstClr val="white"/>
                </a:solidFill>
                <a:effectLst/>
                <a:uLnTx/>
                <a:uFillTx/>
                <a:latin typeface="Aptos" panose="02110004020202020204"/>
                <a:ea typeface="+mn-ea"/>
                <a:cs typeface="+mn-cs"/>
              </a:rPr>
              <a:t>Naghavi</a:t>
            </a: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 et al., 2018).</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Generational cohorts exhibit distinct patterns, with Baby Boomers showing higher vulnerability to economic downturns (Phillips et al., 2020).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3" name="Straight Connector 2">
            <a:extLst>
              <a:ext uri="{FF2B5EF4-FFF2-40B4-BE49-F238E27FC236}">
                <a16:creationId xmlns:a16="http://schemas.microsoft.com/office/drawing/2014/main" id="{5989E57D-EFD5-5A79-1F28-70BACE4683AA}"/>
              </a:ext>
            </a:extLst>
          </p:cNvPr>
          <p:cNvCxnSpPr>
            <a:cxnSpLocks/>
          </p:cNvCxnSpPr>
          <p:nvPr/>
        </p:nvCxnSpPr>
        <p:spPr>
          <a:xfrm>
            <a:off x="3233553" y="141389"/>
            <a:ext cx="0" cy="1239939"/>
          </a:xfrm>
          <a:prstGeom prst="line">
            <a:avLst/>
          </a:prstGeom>
          <a:ln w="38100">
            <a:solidFill>
              <a:schemeClr val="bg1"/>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0100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a:extLst>
            <a:ext uri="{FF2B5EF4-FFF2-40B4-BE49-F238E27FC236}">
              <a16:creationId xmlns:a16="http://schemas.microsoft.com/office/drawing/2014/main" id="{99BEEF33-729A-0B51-003E-4858145B5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E16308-7BFC-C3B2-6F70-99F9EC0374BD}"/>
              </a:ext>
            </a:extLst>
          </p:cNvPr>
          <p:cNvSpPr>
            <a:spLocks noGrp="1"/>
          </p:cNvSpPr>
          <p:nvPr>
            <p:ph type="title"/>
          </p:nvPr>
        </p:nvSpPr>
        <p:spPr>
          <a:xfrm>
            <a:off x="3552217" y="141389"/>
            <a:ext cx="4657928" cy="1239939"/>
          </a:xfrm>
          <a:solidFill>
            <a:schemeClr val="bg2">
              <a:lumMod val="25000"/>
            </a:schemeClr>
          </a:solidFill>
          <a:effectLst>
            <a:outerShdw blurRad="50800" dist="38100" algn="l" rotWithShape="0">
              <a:prstClr val="black">
                <a:alpha val="40000"/>
              </a:prstClr>
            </a:outerShdw>
          </a:effectLst>
        </p:spPr>
        <p:txBody>
          <a:bodyPr>
            <a:normAutofit/>
          </a:bodyPr>
          <a:lstStyle/>
          <a:p>
            <a:pPr algn="ctr"/>
            <a:r>
              <a:rPr lang="en-US" sz="4400" b="1" u="sng" spc="100" dirty="0">
                <a:solidFill>
                  <a:srgbClr val="FFFFFF"/>
                </a:solidFill>
              </a:rPr>
              <a:t>Literature Review</a:t>
            </a:r>
            <a:endParaRPr lang="en-US" b="1" u="sng" dirty="0"/>
          </a:p>
        </p:txBody>
      </p:sp>
      <p:sp>
        <p:nvSpPr>
          <p:cNvPr id="4" name="TextBox 3">
            <a:extLst>
              <a:ext uri="{FF2B5EF4-FFF2-40B4-BE49-F238E27FC236}">
                <a16:creationId xmlns:a16="http://schemas.microsoft.com/office/drawing/2014/main" id="{A29CDBEE-AAF2-937E-E6E8-1EDB8C54BD42}"/>
              </a:ext>
            </a:extLst>
          </p:cNvPr>
          <p:cNvSpPr txBox="1"/>
          <p:nvPr/>
        </p:nvSpPr>
        <p:spPr>
          <a:xfrm>
            <a:off x="671804" y="2136711"/>
            <a:ext cx="11112759" cy="2369880"/>
          </a:xfrm>
          <a:prstGeom prst="rect">
            <a:avLst/>
          </a:prstGeom>
          <a:solidFill>
            <a:schemeClr val="bg2">
              <a:lumMod val="25000"/>
              <a:alpha val="63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ptos" panose="02110004020202020204"/>
                <a:ea typeface="+mn-ea"/>
                <a:cs typeface="+mn-cs"/>
              </a:rPr>
              <a:t>Machine Learning in Suicide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Recent studies leverage machine learning models for improved prediction accuracy (Kessler et al.,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Features like historical trends, age, and socioeconomic data enhance model performance (Wang et al., 2021).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3" name="Straight Connector 2">
            <a:extLst>
              <a:ext uri="{FF2B5EF4-FFF2-40B4-BE49-F238E27FC236}">
                <a16:creationId xmlns:a16="http://schemas.microsoft.com/office/drawing/2014/main" id="{72A7D314-9F12-7FEE-DD06-E9DBCF610BB9}"/>
              </a:ext>
            </a:extLst>
          </p:cNvPr>
          <p:cNvCxnSpPr>
            <a:cxnSpLocks/>
          </p:cNvCxnSpPr>
          <p:nvPr/>
        </p:nvCxnSpPr>
        <p:spPr>
          <a:xfrm>
            <a:off x="3233553" y="141389"/>
            <a:ext cx="0" cy="1239939"/>
          </a:xfrm>
          <a:prstGeom prst="line">
            <a:avLst/>
          </a:prstGeom>
          <a:ln w="38100">
            <a:solidFill>
              <a:schemeClr val="bg1"/>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97258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D2D5-3804-F295-1025-A75776B017DE}"/>
              </a:ext>
            </a:extLst>
          </p:cNvPr>
          <p:cNvSpPr>
            <a:spLocks noGrp="1"/>
          </p:cNvSpPr>
          <p:nvPr>
            <p:ph type="ctrTitle"/>
          </p:nvPr>
        </p:nvSpPr>
        <p:spPr>
          <a:xfrm>
            <a:off x="142672" y="82793"/>
            <a:ext cx="7599248" cy="2294005"/>
          </a:xfrm>
          <a:solidFill>
            <a:schemeClr val="accent5">
              <a:lumMod val="20000"/>
              <a:lumOff val="80000"/>
            </a:schemeClr>
          </a:solidFill>
        </p:spPr>
        <p:txBody>
          <a:bodyPr>
            <a:normAutofit/>
          </a:bodyPr>
          <a:lstStyle/>
          <a:p>
            <a:r>
              <a:rPr lang="en-US" sz="5000" b="1" u="sng" dirty="0">
                <a:latin typeface="Times New Roman" panose="02020603050405020304" pitchFamily="18" charset="0"/>
                <a:cs typeface="Times New Roman" panose="02020603050405020304" pitchFamily="18" charset="0"/>
              </a:rPr>
              <a:t>ARCHITECTURE </a:t>
            </a:r>
            <a:br>
              <a:rPr lang="en-US" sz="5000" b="1" u="sng" dirty="0">
                <a:latin typeface="Times New Roman" panose="02020603050405020304" pitchFamily="18" charset="0"/>
                <a:cs typeface="Times New Roman" panose="02020603050405020304" pitchFamily="18" charset="0"/>
              </a:rPr>
            </a:br>
            <a:r>
              <a:rPr lang="en-US" sz="5000" b="1" u="sng" dirty="0">
                <a:latin typeface="Times New Roman" panose="02020603050405020304" pitchFamily="18" charset="0"/>
                <a:cs typeface="Times New Roman" panose="02020603050405020304" pitchFamily="18" charset="0"/>
              </a:rPr>
              <a:t>&amp; </a:t>
            </a:r>
            <a:br>
              <a:rPr lang="en-US" sz="5000" b="1" u="sng" dirty="0">
                <a:latin typeface="Times New Roman" panose="02020603050405020304" pitchFamily="18" charset="0"/>
                <a:cs typeface="Times New Roman" panose="02020603050405020304" pitchFamily="18" charset="0"/>
              </a:rPr>
            </a:br>
            <a:r>
              <a:rPr lang="en-US" sz="5000" b="1" u="sng" dirty="0">
                <a:latin typeface="Times New Roman" panose="02020603050405020304" pitchFamily="18" charset="0"/>
                <a:cs typeface="Times New Roman" panose="02020603050405020304" pitchFamily="18" charset="0"/>
              </a:rPr>
              <a:t>METHODOLOGY</a:t>
            </a:r>
          </a:p>
        </p:txBody>
      </p:sp>
      <p:sp>
        <p:nvSpPr>
          <p:cNvPr id="3" name="Subtitle 2">
            <a:extLst>
              <a:ext uri="{FF2B5EF4-FFF2-40B4-BE49-F238E27FC236}">
                <a16:creationId xmlns:a16="http://schemas.microsoft.com/office/drawing/2014/main" id="{AC1BF372-4031-D1EB-14C2-1A2134AB1888}"/>
              </a:ext>
            </a:extLst>
          </p:cNvPr>
          <p:cNvSpPr>
            <a:spLocks noGrp="1"/>
          </p:cNvSpPr>
          <p:nvPr>
            <p:ph type="subTitle" idx="1"/>
          </p:nvPr>
        </p:nvSpPr>
        <p:spPr>
          <a:xfrm>
            <a:off x="142672" y="2491232"/>
            <a:ext cx="7599248" cy="2294005"/>
          </a:xfrm>
          <a:solidFill>
            <a:schemeClr val="accent5">
              <a:lumMod val="40000"/>
              <a:lumOff val="60000"/>
            </a:schemeClr>
          </a:solidFill>
        </p:spPr>
        <p:txBody>
          <a:bodyPr>
            <a:normAutofit fontScale="25000" lnSpcReduction="20000"/>
          </a:bodyPr>
          <a:lstStyle/>
          <a:p>
            <a:r>
              <a:rPr lang="en-US" sz="12000" b="1" dirty="0"/>
              <a:t>1. Data Acquisition</a:t>
            </a:r>
          </a:p>
          <a:p>
            <a:pPr>
              <a:buFont typeface="Arial" panose="020B0604020202020204" pitchFamily="34" charset="0"/>
              <a:buChar char="•"/>
            </a:pPr>
            <a:r>
              <a:rPr lang="en-US" sz="8000" b="1" dirty="0"/>
              <a:t>Dataset</a:t>
            </a:r>
            <a:r>
              <a:rPr lang="en-US" sz="8000" dirty="0"/>
              <a:t>: The dataset includes global suicide rates, covering demographic and socioeconomic factors like age, gender, GDP, and HDI across various countries and years.</a:t>
            </a:r>
          </a:p>
          <a:p>
            <a:pPr>
              <a:buFont typeface="Arial" panose="020B0604020202020204" pitchFamily="34" charset="0"/>
              <a:buChar char="•"/>
            </a:pPr>
            <a:r>
              <a:rPr lang="en-US" sz="8000" b="1" dirty="0"/>
              <a:t>Source</a:t>
            </a:r>
            <a:r>
              <a:rPr lang="en-US" sz="8000" dirty="0"/>
              <a:t>: The dataset was obtained from a reliable public repository (e.g., Kaggle or WHO) in CSV format.</a:t>
            </a:r>
          </a:p>
          <a:p>
            <a:pPr>
              <a:buFont typeface="Arial" panose="020B0604020202020204" pitchFamily="34" charset="0"/>
              <a:buChar char="•"/>
            </a:pPr>
            <a:r>
              <a:rPr lang="en-US" sz="8000" b="1" dirty="0"/>
              <a:t>Tools Used</a:t>
            </a:r>
            <a:r>
              <a:rPr lang="en-US" sz="8000" dirty="0"/>
              <a:t>: Python libraries such as Pandas and NumPy were used to load and explore the dataset.</a:t>
            </a:r>
          </a:p>
          <a:p>
            <a:endParaRPr lang="en-US" dirty="0"/>
          </a:p>
        </p:txBody>
      </p:sp>
      <p:sp>
        <p:nvSpPr>
          <p:cNvPr id="5" name="TextBox 4">
            <a:extLst>
              <a:ext uri="{FF2B5EF4-FFF2-40B4-BE49-F238E27FC236}">
                <a16:creationId xmlns:a16="http://schemas.microsoft.com/office/drawing/2014/main" id="{D2348EC5-F8F3-6D71-2595-0E7D22B98473}"/>
              </a:ext>
            </a:extLst>
          </p:cNvPr>
          <p:cNvSpPr txBox="1"/>
          <p:nvPr/>
        </p:nvSpPr>
        <p:spPr>
          <a:xfrm>
            <a:off x="7868704" y="445436"/>
            <a:ext cx="4074160" cy="4493538"/>
          </a:xfrm>
          <a:prstGeom prst="rect">
            <a:avLst/>
          </a:prstGeom>
          <a:solidFill>
            <a:schemeClr val="accent5">
              <a:lumMod val="40000"/>
              <a:lumOff val="60000"/>
            </a:schemeClr>
          </a:solidFill>
        </p:spPr>
        <p:txBody>
          <a:bodyPr wrap="square">
            <a:spAutoFit/>
          </a:bodyPr>
          <a:lstStyle/>
          <a:p>
            <a:pPr algn="ctr"/>
            <a:r>
              <a:rPr lang="en-US" sz="3000" b="1" dirty="0"/>
              <a:t>2. Data Preprocessing</a:t>
            </a:r>
          </a:p>
          <a:p>
            <a:pPr>
              <a:buFont typeface="Arial" panose="020B0604020202020204" pitchFamily="34" charset="0"/>
              <a:buChar char="•"/>
            </a:pPr>
            <a:r>
              <a:rPr lang="en-US" sz="1600" b="1" dirty="0"/>
              <a:t>Data Cleaning</a:t>
            </a:r>
            <a:r>
              <a:rPr lang="en-US" sz="1600" dirty="0"/>
              <a:t>: Inconsistent entries were standardized, and columns were reformatted for analysis (e.g., converting population and GDP figures into comparable scales).</a:t>
            </a:r>
          </a:p>
          <a:p>
            <a:pPr>
              <a:buFont typeface="Arial" panose="020B0604020202020204" pitchFamily="34" charset="0"/>
              <a:buChar char="•"/>
            </a:pPr>
            <a:r>
              <a:rPr lang="en-US" sz="1600" b="1" dirty="0"/>
              <a:t>Feature Engineering</a:t>
            </a:r>
            <a:r>
              <a:rPr lang="en-US" sz="1600" dirty="0"/>
              <a:t>:</a:t>
            </a:r>
          </a:p>
          <a:p>
            <a:pPr marL="742950" lvl="1" indent="-285750">
              <a:buFont typeface="Arial" panose="020B0604020202020204" pitchFamily="34" charset="0"/>
              <a:buChar char="•"/>
            </a:pPr>
            <a:r>
              <a:rPr lang="en-US" sz="1600" dirty="0"/>
              <a:t>Suicide rate per 100,000 population was calculated.</a:t>
            </a:r>
          </a:p>
          <a:p>
            <a:pPr marL="742950" lvl="1" indent="-285750">
              <a:buFont typeface="Arial" panose="020B0604020202020204" pitchFamily="34" charset="0"/>
              <a:buChar char="•"/>
            </a:pPr>
            <a:r>
              <a:rPr lang="en-US" sz="1600" dirty="0"/>
              <a:t>New categories were created to analyze GDP ranges and HDI groups.</a:t>
            </a:r>
          </a:p>
          <a:p>
            <a:pPr>
              <a:buFont typeface="Arial" panose="020B0604020202020204" pitchFamily="34" charset="0"/>
              <a:buChar char="•"/>
            </a:pPr>
            <a:r>
              <a:rPr lang="en-US" sz="1600" b="1" dirty="0"/>
              <a:t>Handling Missing Values</a:t>
            </a:r>
            <a:r>
              <a:rPr lang="en-US" sz="1600" dirty="0"/>
              <a:t>: Missing entries were identified and filled using imputation techniques or removed where necessary.</a:t>
            </a:r>
          </a:p>
          <a:p>
            <a:pPr>
              <a:buFont typeface="Arial" panose="020B0604020202020204" pitchFamily="34" charset="0"/>
              <a:buChar char="•"/>
            </a:pPr>
            <a:r>
              <a:rPr lang="en-US" sz="1600" b="1" dirty="0"/>
              <a:t>Data Transformation</a:t>
            </a:r>
            <a:r>
              <a:rPr lang="en-US" sz="1600" dirty="0"/>
              <a:t>: Numeric data was normalized for machine learning algorithms.</a:t>
            </a:r>
          </a:p>
        </p:txBody>
      </p:sp>
      <p:sp>
        <p:nvSpPr>
          <p:cNvPr id="7" name="TextBox 6">
            <a:extLst>
              <a:ext uri="{FF2B5EF4-FFF2-40B4-BE49-F238E27FC236}">
                <a16:creationId xmlns:a16="http://schemas.microsoft.com/office/drawing/2014/main" id="{F3732BAE-3E63-7DF3-D746-1BB3EBDF2DFC}"/>
              </a:ext>
            </a:extLst>
          </p:cNvPr>
          <p:cNvSpPr txBox="1"/>
          <p:nvPr/>
        </p:nvSpPr>
        <p:spPr>
          <a:xfrm>
            <a:off x="249136" y="5092711"/>
            <a:ext cx="11693728" cy="1538883"/>
          </a:xfrm>
          <a:prstGeom prst="rect">
            <a:avLst/>
          </a:prstGeom>
          <a:solidFill>
            <a:schemeClr val="accent5">
              <a:lumMod val="20000"/>
              <a:lumOff val="80000"/>
            </a:schemeClr>
          </a:solidFill>
        </p:spPr>
        <p:txBody>
          <a:bodyPr wrap="square">
            <a:spAutoFit/>
          </a:bodyPr>
          <a:lstStyle/>
          <a:p>
            <a:pPr algn="ctr"/>
            <a:r>
              <a:rPr lang="en-US" sz="3000" b="1" dirty="0"/>
              <a:t>3. Exploratory Data Analysis (EDA)</a:t>
            </a:r>
          </a:p>
          <a:p>
            <a:pPr>
              <a:buFont typeface="Arial" panose="020B0604020202020204" pitchFamily="34" charset="0"/>
              <a:buChar char="•"/>
            </a:pPr>
            <a:r>
              <a:rPr lang="en-US" sz="1600" dirty="0"/>
              <a:t>Visualizations were created to identify key patterns:</a:t>
            </a:r>
          </a:p>
          <a:p>
            <a:pPr marL="742950" lvl="1" indent="-285750">
              <a:buFont typeface="Arial" panose="020B0604020202020204" pitchFamily="34" charset="0"/>
              <a:buChar char="•"/>
            </a:pPr>
            <a:r>
              <a:rPr lang="en-US" sz="1600" dirty="0"/>
              <a:t>Line charts for trends in suicide rates over the years.</a:t>
            </a:r>
          </a:p>
          <a:p>
            <a:pPr marL="742950" lvl="1" indent="-285750">
              <a:buFont typeface="Arial" panose="020B0604020202020204" pitchFamily="34" charset="0"/>
              <a:buChar char="•"/>
            </a:pPr>
            <a:r>
              <a:rPr lang="en-US" sz="1600" dirty="0"/>
              <a:t>Heatmaps for correlations between variables like GDP and suicide rates.</a:t>
            </a:r>
          </a:p>
          <a:p>
            <a:pPr marL="742950" lvl="1" indent="-285750">
              <a:buFont typeface="Arial" panose="020B0604020202020204" pitchFamily="34" charset="0"/>
              <a:buChar char="•"/>
            </a:pPr>
            <a:r>
              <a:rPr lang="en-US" sz="1600" dirty="0"/>
              <a:t>Bar graphs and pie charts for demographic breakdowns (e.g., gender and age analysis).</a:t>
            </a:r>
          </a:p>
        </p:txBody>
      </p:sp>
    </p:spTree>
    <p:extLst>
      <p:ext uri="{BB962C8B-B14F-4D97-AF65-F5344CB8AC3E}">
        <p14:creationId xmlns:p14="http://schemas.microsoft.com/office/powerpoint/2010/main" val="24180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244D7-5D8C-E28F-1DE1-B397502EFB5C}"/>
              </a:ext>
            </a:extLst>
          </p:cNvPr>
          <p:cNvSpPr txBox="1">
            <a:spLocks/>
          </p:cNvSpPr>
          <p:nvPr/>
        </p:nvSpPr>
        <p:spPr>
          <a:xfrm>
            <a:off x="71552" y="123433"/>
            <a:ext cx="4845888" cy="1959367"/>
          </a:xfrm>
          <a:prstGeom prst="rect">
            <a:avLst/>
          </a:prstGeom>
          <a:solidFill>
            <a:schemeClr val="accent5">
              <a:lumMod val="20000"/>
              <a:lumOff val="80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u="sng" dirty="0">
                <a:latin typeface="Times New Roman" panose="02020603050405020304" pitchFamily="18" charset="0"/>
                <a:cs typeface="Times New Roman" panose="02020603050405020304" pitchFamily="18" charset="0"/>
              </a:rPr>
              <a:t>ARCHITECTURE </a:t>
            </a:r>
            <a:br>
              <a:rPr lang="en-US" sz="4000" b="1" u="sng" dirty="0">
                <a:latin typeface="Times New Roman" panose="02020603050405020304" pitchFamily="18" charset="0"/>
                <a:cs typeface="Times New Roman" panose="02020603050405020304" pitchFamily="18" charset="0"/>
              </a:rPr>
            </a:br>
            <a:r>
              <a:rPr lang="en-US" sz="4000" b="1" u="sng" dirty="0">
                <a:latin typeface="Times New Roman" panose="02020603050405020304" pitchFamily="18" charset="0"/>
                <a:cs typeface="Times New Roman" panose="02020603050405020304" pitchFamily="18" charset="0"/>
              </a:rPr>
              <a:t>&amp; </a:t>
            </a:r>
            <a:br>
              <a:rPr lang="en-US" sz="4000" b="1" u="sng" dirty="0">
                <a:latin typeface="Times New Roman" panose="02020603050405020304" pitchFamily="18" charset="0"/>
                <a:cs typeface="Times New Roman" panose="02020603050405020304" pitchFamily="18" charset="0"/>
              </a:rPr>
            </a:br>
            <a:r>
              <a:rPr lang="en-US" sz="4000" b="1" u="sng"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6726F5AE-6AC5-3968-D485-9A3BF97B5CC9}"/>
              </a:ext>
            </a:extLst>
          </p:cNvPr>
          <p:cNvSpPr txBox="1"/>
          <p:nvPr/>
        </p:nvSpPr>
        <p:spPr>
          <a:xfrm rot="10800000" flipH="1" flipV="1">
            <a:off x="245692" y="2264086"/>
            <a:ext cx="4845888" cy="4355038"/>
          </a:xfrm>
          <a:prstGeom prst="rect">
            <a:avLst/>
          </a:prstGeom>
          <a:noFill/>
        </p:spPr>
        <p:txBody>
          <a:bodyPr wrap="square" rtlCol="0">
            <a:spAutoFit/>
          </a:bodyPr>
          <a:lstStyle/>
          <a:p>
            <a:r>
              <a:rPr lang="en-US" sz="2500" b="1" dirty="0"/>
              <a:t>4. Machine Learning Workflow</a:t>
            </a:r>
          </a:p>
          <a:p>
            <a:pPr>
              <a:buFont typeface="Arial" panose="020B0604020202020204" pitchFamily="34" charset="0"/>
              <a:buChar char="•"/>
            </a:pPr>
            <a:r>
              <a:rPr lang="en-US" b="1" dirty="0"/>
              <a:t>Algorithms Used</a:t>
            </a:r>
            <a:r>
              <a:rPr lang="en-US" dirty="0"/>
              <a:t>:</a:t>
            </a:r>
          </a:p>
          <a:p>
            <a:pPr marL="742950" lvl="1" indent="-285750">
              <a:buFont typeface="Arial" panose="020B0604020202020204" pitchFamily="34" charset="0"/>
              <a:buChar char="•"/>
            </a:pPr>
            <a:r>
              <a:rPr lang="en-US" dirty="0"/>
              <a:t>Linear Regression for predicting suicide rates.</a:t>
            </a:r>
          </a:p>
          <a:p>
            <a:pPr marL="742950" lvl="1" indent="-285750">
              <a:buFont typeface="Arial" panose="020B0604020202020204" pitchFamily="34" charset="0"/>
              <a:buChar char="•"/>
            </a:pPr>
            <a:r>
              <a:rPr lang="en-US" dirty="0"/>
              <a:t>K-Means clustering to group countries with similar trends.</a:t>
            </a:r>
          </a:p>
          <a:p>
            <a:pPr marL="742950" lvl="1" indent="-285750">
              <a:buFont typeface="Arial" panose="020B0604020202020204" pitchFamily="34" charset="0"/>
              <a:buChar char="•"/>
            </a:pPr>
            <a:r>
              <a:rPr lang="en-US" dirty="0"/>
              <a:t>Decision Trees to classify high-risk demographics.</a:t>
            </a:r>
          </a:p>
          <a:p>
            <a:pPr>
              <a:buFont typeface="Arial" panose="020B0604020202020204" pitchFamily="34" charset="0"/>
              <a:buChar char="•"/>
            </a:pPr>
            <a:r>
              <a:rPr lang="en-US" b="1" dirty="0"/>
              <a:t>Training and Testing</a:t>
            </a:r>
            <a:r>
              <a:rPr lang="en-US" dirty="0"/>
              <a:t>:</a:t>
            </a:r>
          </a:p>
          <a:p>
            <a:pPr marL="742950" lvl="1" indent="-285750">
              <a:buFont typeface="Arial" panose="020B0604020202020204" pitchFamily="34" charset="0"/>
              <a:buChar char="•"/>
            </a:pPr>
            <a:r>
              <a:rPr lang="en-US" dirty="0"/>
              <a:t>Data split into 80% training and 20% testing sets.</a:t>
            </a:r>
          </a:p>
          <a:p>
            <a:pPr marL="742950" lvl="1" indent="-285750">
              <a:buFont typeface="Arial" panose="020B0604020202020204" pitchFamily="34" charset="0"/>
              <a:buChar char="•"/>
            </a:pPr>
            <a:r>
              <a:rPr lang="en-US" dirty="0"/>
              <a:t>Performance evaluated using metrics like RMSE and accuracy.</a:t>
            </a:r>
          </a:p>
          <a:p>
            <a:pPr>
              <a:buFont typeface="Arial" panose="020B0604020202020204" pitchFamily="34" charset="0"/>
              <a:buChar char="•"/>
            </a:pPr>
            <a:r>
              <a:rPr lang="en-US" b="1" dirty="0"/>
              <a:t>Feature Importance</a:t>
            </a:r>
            <a:r>
              <a:rPr lang="en-US" dirty="0"/>
              <a:t>: Key predictors included GDP per capita, HDI, and age demographics.</a:t>
            </a:r>
          </a:p>
        </p:txBody>
      </p:sp>
      <p:sp>
        <p:nvSpPr>
          <p:cNvPr id="4" name="TextBox 3">
            <a:extLst>
              <a:ext uri="{FF2B5EF4-FFF2-40B4-BE49-F238E27FC236}">
                <a16:creationId xmlns:a16="http://schemas.microsoft.com/office/drawing/2014/main" id="{9B608219-81F9-9D7B-5824-293B2271D6C6}"/>
              </a:ext>
            </a:extLst>
          </p:cNvPr>
          <p:cNvSpPr txBox="1"/>
          <p:nvPr/>
        </p:nvSpPr>
        <p:spPr>
          <a:xfrm>
            <a:off x="5140960" y="482829"/>
            <a:ext cx="5110480" cy="1862048"/>
          </a:xfrm>
          <a:prstGeom prst="rect">
            <a:avLst/>
          </a:prstGeom>
          <a:noFill/>
        </p:spPr>
        <p:txBody>
          <a:bodyPr wrap="square" rtlCol="0">
            <a:spAutoFit/>
          </a:bodyPr>
          <a:lstStyle/>
          <a:p>
            <a:r>
              <a:rPr lang="en-US" sz="2500" b="1" dirty="0"/>
              <a:t>5. Tools and Frameworks</a:t>
            </a:r>
          </a:p>
          <a:p>
            <a:pPr>
              <a:buFont typeface="Arial" panose="020B0604020202020204" pitchFamily="34" charset="0"/>
              <a:buChar char="•"/>
            </a:pPr>
            <a:r>
              <a:rPr lang="en-US" dirty="0"/>
              <a:t>Python libraries: Pandas, NumPy, Matplotlib, Seaborn, Scikit-learn.</a:t>
            </a:r>
          </a:p>
          <a:p>
            <a:pPr>
              <a:buFont typeface="Arial" panose="020B0604020202020204" pitchFamily="34" charset="0"/>
              <a:buChar char="•"/>
            </a:pPr>
            <a:r>
              <a:rPr lang="en-US" dirty="0" err="1"/>
              <a:t>Jupyter</a:t>
            </a:r>
            <a:r>
              <a:rPr lang="en-US" dirty="0"/>
              <a:t> Notebook for coding and data visualization.</a:t>
            </a:r>
          </a:p>
          <a:p>
            <a:endParaRPr lang="en-US" dirty="0"/>
          </a:p>
        </p:txBody>
      </p:sp>
      <p:sp>
        <p:nvSpPr>
          <p:cNvPr id="5" name="TextBox 4">
            <a:extLst>
              <a:ext uri="{FF2B5EF4-FFF2-40B4-BE49-F238E27FC236}">
                <a16:creationId xmlns:a16="http://schemas.microsoft.com/office/drawing/2014/main" id="{82577E88-C5FD-222E-73F0-C5862C4EFBB9}"/>
              </a:ext>
            </a:extLst>
          </p:cNvPr>
          <p:cNvSpPr txBox="1"/>
          <p:nvPr/>
        </p:nvSpPr>
        <p:spPr>
          <a:xfrm>
            <a:off x="5997389" y="2237155"/>
            <a:ext cx="4986710" cy="1308050"/>
          </a:xfrm>
          <a:prstGeom prst="rect">
            <a:avLst/>
          </a:prstGeom>
          <a:noFill/>
        </p:spPr>
        <p:txBody>
          <a:bodyPr wrap="square" rtlCol="0">
            <a:spAutoFit/>
          </a:bodyPr>
          <a:lstStyle/>
          <a:p>
            <a:r>
              <a:rPr lang="en-US" sz="2500" b="1" dirty="0"/>
              <a:t>6. Workflow</a:t>
            </a:r>
          </a:p>
          <a:p>
            <a:r>
              <a:rPr lang="en-US" dirty="0"/>
              <a:t>Input Data → Data Cleaning &amp; Preprocessing → EDA → Model Training (ML) → Model Evaluation → Insights &amp; Recommendations</a:t>
            </a:r>
          </a:p>
        </p:txBody>
      </p:sp>
      <p:sp>
        <p:nvSpPr>
          <p:cNvPr id="6" name="TextBox 5">
            <a:extLst>
              <a:ext uri="{FF2B5EF4-FFF2-40B4-BE49-F238E27FC236}">
                <a16:creationId xmlns:a16="http://schemas.microsoft.com/office/drawing/2014/main" id="{87971D35-0CA9-7A25-75DA-8BE0325CCBD7}"/>
              </a:ext>
            </a:extLst>
          </p:cNvPr>
          <p:cNvSpPr txBox="1"/>
          <p:nvPr/>
        </p:nvSpPr>
        <p:spPr>
          <a:xfrm>
            <a:off x="7043869" y="3781693"/>
            <a:ext cx="4986710" cy="3247043"/>
          </a:xfrm>
          <a:prstGeom prst="rect">
            <a:avLst/>
          </a:prstGeom>
          <a:noFill/>
        </p:spPr>
        <p:txBody>
          <a:bodyPr wrap="square" rtlCol="0">
            <a:spAutoFit/>
          </a:bodyPr>
          <a:lstStyle/>
          <a:p>
            <a:r>
              <a:rPr lang="en-US" sz="2500" b="1" dirty="0"/>
              <a:t>7. Challenges and Solutions</a:t>
            </a:r>
          </a:p>
          <a:p>
            <a:pPr>
              <a:buFont typeface="Arial" panose="020B0604020202020204" pitchFamily="34" charset="0"/>
              <a:buChar char="•"/>
            </a:pPr>
            <a:r>
              <a:rPr lang="en-US" b="1" dirty="0"/>
              <a:t>Challenge</a:t>
            </a:r>
            <a:r>
              <a:rPr lang="en-US" dirty="0"/>
              <a:t>: Missing data in GDP and HDI columns.</a:t>
            </a:r>
          </a:p>
          <a:p>
            <a:pPr marL="742950" lvl="1" indent="-285750">
              <a:buFont typeface="Arial" panose="020B0604020202020204" pitchFamily="34" charset="0"/>
              <a:buChar char="•"/>
            </a:pPr>
            <a:r>
              <a:rPr lang="en-US" b="1" dirty="0"/>
              <a:t>Solution</a:t>
            </a:r>
            <a:r>
              <a:rPr lang="en-US" dirty="0"/>
              <a:t>: Applied mean imputation and domain-specific assumptions for smaller gaps.</a:t>
            </a:r>
          </a:p>
          <a:p>
            <a:pPr>
              <a:buFont typeface="Arial" panose="020B0604020202020204" pitchFamily="34" charset="0"/>
              <a:buChar char="•"/>
            </a:pPr>
            <a:r>
              <a:rPr lang="en-US" b="1" dirty="0"/>
              <a:t>Challenge</a:t>
            </a:r>
            <a:r>
              <a:rPr lang="en-US" dirty="0"/>
              <a:t>: Imbalanced data across demographic groups.</a:t>
            </a:r>
          </a:p>
          <a:p>
            <a:pPr marL="742950" lvl="1" indent="-285750">
              <a:buFont typeface="Arial" panose="020B0604020202020204" pitchFamily="34" charset="0"/>
              <a:buChar char="•"/>
            </a:pPr>
            <a:r>
              <a:rPr lang="en-US" b="1" dirty="0"/>
              <a:t>Solution</a:t>
            </a:r>
            <a:r>
              <a:rPr lang="en-US" dirty="0"/>
              <a:t>: Resampling techniques were used to ensure balanced training data.</a:t>
            </a:r>
          </a:p>
          <a:p>
            <a:endParaRPr lang="en-US" dirty="0"/>
          </a:p>
        </p:txBody>
      </p:sp>
      <p:pic>
        <p:nvPicPr>
          <p:cNvPr id="1026" name="Picture 2" descr="History and Critical Thinking in Architecture - RTF | Rethinking The Future">
            <a:extLst>
              <a:ext uri="{FF2B5EF4-FFF2-40B4-BE49-F238E27FC236}">
                <a16:creationId xmlns:a16="http://schemas.microsoft.com/office/drawing/2014/main" id="{0D527C49-4B49-8728-3AB4-64FF60C6D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440" y="3781693"/>
            <a:ext cx="2117119" cy="2068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ign Thinking for Enterprise Architects – A Conversation with Mayank  Saxena - The Open Group Blog">
            <a:extLst>
              <a:ext uri="{FF2B5EF4-FFF2-40B4-BE49-F238E27FC236}">
                <a16:creationId xmlns:a16="http://schemas.microsoft.com/office/drawing/2014/main" id="{299887A0-351F-8CBE-765C-37D676EEC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5584" y="140091"/>
            <a:ext cx="2264995" cy="226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295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611</TotalTime>
  <Words>3864</Words>
  <Application>Microsoft Office PowerPoint</Application>
  <PresentationFormat>Widescreen</PresentationFormat>
  <Paragraphs>224</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Aptos</vt:lpstr>
      <vt:lpstr>Aptos Display</vt:lpstr>
      <vt:lpstr>Arial</vt:lpstr>
      <vt:lpstr>Calibri</vt:lpstr>
      <vt:lpstr>Times New Roman</vt:lpstr>
      <vt:lpstr>Office Theme</vt:lpstr>
      <vt:lpstr>PowerPoint Presentation</vt:lpstr>
      <vt:lpstr>  ABSTRACT</vt:lpstr>
      <vt:lpstr>  INTRODUCTION</vt:lpstr>
      <vt:lpstr>Dataset</vt:lpstr>
      <vt:lpstr>Preprocessing </vt:lpstr>
      <vt:lpstr>Literature Review</vt:lpstr>
      <vt:lpstr>Literature Review</vt:lpstr>
      <vt:lpstr>ARCHITECTURE  &amp;  METHODOLOGY</vt:lpstr>
      <vt:lpstr>PowerPoint Presentation</vt:lpstr>
      <vt:lpstr>Results</vt:lpstr>
      <vt:lpstr>PowerPoint Presentation</vt:lpstr>
      <vt:lpstr>PowerPoint Presentation</vt:lpstr>
      <vt:lpstr>PowerPoint Presentation</vt:lpstr>
      <vt:lpstr>PowerPoint Presentation</vt:lpstr>
      <vt:lpstr>Results/Insights</vt:lpstr>
      <vt:lpstr>Results</vt:lpstr>
      <vt:lpstr>RESULTS</vt:lpstr>
      <vt:lpstr>RESULTS</vt:lpstr>
      <vt:lpstr>RESULTS</vt:lpstr>
      <vt:lpstr>PowerPoint Presentation</vt:lpstr>
      <vt:lpstr>PowerPoint Presentation</vt:lpstr>
      <vt:lpstr>PowerPoint Presentation</vt:lpstr>
      <vt:lpstr>RESULTS</vt:lpstr>
      <vt:lpstr>RESULTS</vt:lpstr>
      <vt:lpstr>RESULTS</vt:lpstr>
      <vt:lpstr>RESULTS</vt:lpstr>
      <vt:lpstr>RESULTS</vt:lpstr>
      <vt:lpstr>PowerPoint Presentation</vt:lpstr>
      <vt:lpstr>RESULTS</vt:lpstr>
      <vt:lpstr>PowerPoint Presentation</vt:lpstr>
      <vt:lpstr>RESULTS</vt:lpstr>
      <vt:lpstr>RESULTS</vt:lpstr>
      <vt:lpstr>PowerPoint Presentation</vt:lpstr>
      <vt:lpstr>RESULTS</vt:lpstr>
      <vt:lpstr>PowerPoint Presentation</vt:lpstr>
      <vt:lpstr>PowerPoint Presentation</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Soni, Riddhi Hasmukhbhai</dc:creator>
  <cp:lastModifiedBy>Grishma Pandiyath</cp:lastModifiedBy>
  <cp:revision>139</cp:revision>
  <dcterms:created xsi:type="dcterms:W3CDTF">2024-12-10T00:11:59Z</dcterms:created>
  <dcterms:modified xsi:type="dcterms:W3CDTF">2024-12-10T21:13:09Z</dcterms:modified>
</cp:coreProperties>
</file>